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drawings/drawing2.xml" ContentType="application/vnd.openxmlformats-officedocument.drawingml.chartshapes+xml"/>
  <Override PartName="/ppt/charts/chart6.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charts/chart8.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9.xml" ContentType="application/vnd.openxmlformats-officedocument.drawingml.chart+xml"/>
  <Override PartName="/ppt/charts/style5.xml" ContentType="application/vnd.ms-office.chartstyle+xml"/>
  <Override PartName="/ppt/charts/colors5.xml" ContentType="application/vnd.ms-office.chartcolorstyle+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338" r:id="rId5"/>
    <p:sldId id="328" r:id="rId6"/>
    <p:sldId id="276" r:id="rId7"/>
    <p:sldId id="278" r:id="rId8"/>
    <p:sldId id="275" r:id="rId9"/>
    <p:sldId id="335" r:id="rId10"/>
    <p:sldId id="337" r:id="rId11"/>
    <p:sldId id="279" r:id="rId12"/>
    <p:sldId id="326" r:id="rId13"/>
    <p:sldId id="333" r:id="rId14"/>
    <p:sldId id="339" r:id="rId15"/>
    <p:sldId id="332" r:id="rId16"/>
    <p:sldId id="271" r:id="rId17"/>
    <p:sldId id="260" r:id="rId18"/>
    <p:sldId id="317" r:id="rId19"/>
    <p:sldId id="261" r:id="rId20"/>
  </p:sldIdLst>
  <p:sldSz cx="12192000" cy="6858000"/>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856"/>
    <a:srgbClr val="0068A6"/>
    <a:srgbClr val="0067A6"/>
    <a:srgbClr val="FFC50D"/>
    <a:srgbClr val="DAE3F3"/>
    <a:srgbClr val="C8C9D5"/>
    <a:srgbClr val="EAEFF1"/>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70E136-0BB0-42E3-B15F-38542349DD99}" v="122" dt="2025-10-09T18:21:16.9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Goulet" userId="66822c42-7f9f-4dcf-8824-f476d7aa9280" providerId="ADAL" clId="{5220BE14-E32C-4378-9096-9CE8064E7FCC}"/>
    <pc:docChg chg="undo custSel modSld modNotesMaster modHandout">
      <pc:chgData name="Martin Goulet" userId="66822c42-7f9f-4dcf-8824-f476d7aa9280" providerId="ADAL" clId="{5220BE14-E32C-4378-9096-9CE8064E7FCC}" dt="2025-10-09T18:42:38.585" v="476" actId="1076"/>
      <pc:docMkLst>
        <pc:docMk/>
      </pc:docMkLst>
      <pc:sldChg chg="modSp mod">
        <pc:chgData name="Martin Goulet" userId="66822c42-7f9f-4dcf-8824-f476d7aa9280" providerId="ADAL" clId="{5220BE14-E32C-4378-9096-9CE8064E7FCC}" dt="2025-10-09T18:41:44.535" v="475" actId="14100"/>
        <pc:sldMkLst>
          <pc:docMk/>
          <pc:sldMk cId="1777962996" sldId="275"/>
        </pc:sldMkLst>
        <pc:spChg chg="mod">
          <ac:chgData name="Martin Goulet" userId="66822c42-7f9f-4dcf-8824-f476d7aa9280" providerId="ADAL" clId="{5220BE14-E32C-4378-9096-9CE8064E7FCC}" dt="2025-10-09T18:41:44.535" v="475" actId="14100"/>
          <ac:spMkLst>
            <pc:docMk/>
            <pc:sldMk cId="1777962996" sldId="275"/>
            <ac:spMk id="2" creationId="{EDF3A404-4506-07D8-95E9-79DAE12CCE70}"/>
          </ac:spMkLst>
        </pc:spChg>
        <pc:spChg chg="mod">
          <ac:chgData name="Martin Goulet" userId="66822c42-7f9f-4dcf-8824-f476d7aa9280" providerId="ADAL" clId="{5220BE14-E32C-4378-9096-9CE8064E7FCC}" dt="2025-10-09T18:41:35.785" v="474" actId="1076"/>
          <ac:spMkLst>
            <pc:docMk/>
            <pc:sldMk cId="1777962996" sldId="275"/>
            <ac:spMk id="3" creationId="{211F2A08-9BE7-8AE4-E3A3-7A97403E375D}"/>
          </ac:spMkLst>
        </pc:spChg>
        <pc:graphicFrameChg chg="mod">
          <ac:chgData name="Martin Goulet" userId="66822c42-7f9f-4dcf-8824-f476d7aa9280" providerId="ADAL" clId="{5220BE14-E32C-4378-9096-9CE8064E7FCC}" dt="2025-10-09T18:41:18.544" v="472"/>
          <ac:graphicFrameMkLst>
            <pc:docMk/>
            <pc:sldMk cId="1777962996" sldId="275"/>
            <ac:graphicFrameMk id="8" creationId="{F1317570-6A24-33C0-0E7C-A1FE4DEE3DDF}"/>
          </ac:graphicFrameMkLst>
        </pc:graphicFrameChg>
        <pc:graphicFrameChg chg="mod">
          <ac:chgData name="Martin Goulet" userId="66822c42-7f9f-4dcf-8824-f476d7aa9280" providerId="ADAL" clId="{5220BE14-E32C-4378-9096-9CE8064E7FCC}" dt="2025-10-09T18:41:08.782" v="471"/>
          <ac:graphicFrameMkLst>
            <pc:docMk/>
            <pc:sldMk cId="1777962996" sldId="275"/>
            <ac:graphicFrameMk id="9" creationId="{48161E18-9315-D23A-1C98-86DD261C3053}"/>
          </ac:graphicFrameMkLst>
        </pc:graphicFrameChg>
      </pc:sldChg>
      <pc:sldChg chg="modSp mod">
        <pc:chgData name="Martin Goulet" userId="66822c42-7f9f-4dcf-8824-f476d7aa9280" providerId="ADAL" clId="{5220BE14-E32C-4378-9096-9CE8064E7FCC}" dt="2025-10-09T18:38:27.621" v="404" actId="1076"/>
        <pc:sldMkLst>
          <pc:docMk/>
          <pc:sldMk cId="2923248867" sldId="278"/>
        </pc:sldMkLst>
        <pc:spChg chg="mod">
          <ac:chgData name="Martin Goulet" userId="66822c42-7f9f-4dcf-8824-f476d7aa9280" providerId="ADAL" clId="{5220BE14-E32C-4378-9096-9CE8064E7FCC}" dt="2025-10-09T18:38:27.621" v="404" actId="1076"/>
          <ac:spMkLst>
            <pc:docMk/>
            <pc:sldMk cId="2923248867" sldId="278"/>
            <ac:spMk id="4" creationId="{6730F6C4-F32B-9C70-A5DB-377EA83BAF59}"/>
          </ac:spMkLst>
        </pc:spChg>
        <pc:spChg chg="mod">
          <ac:chgData name="Martin Goulet" userId="66822c42-7f9f-4dcf-8824-f476d7aa9280" providerId="ADAL" clId="{5220BE14-E32C-4378-9096-9CE8064E7FCC}" dt="2025-10-09T18:38:21.970" v="403" actId="1076"/>
          <ac:spMkLst>
            <pc:docMk/>
            <pc:sldMk cId="2923248867" sldId="278"/>
            <ac:spMk id="8" creationId="{07EE19AA-77F5-11DD-2979-5A84A552E85B}"/>
          </ac:spMkLst>
        </pc:spChg>
      </pc:sldChg>
      <pc:sldChg chg="modSp mod">
        <pc:chgData name="Martin Goulet" userId="66822c42-7f9f-4dcf-8824-f476d7aa9280" providerId="ADAL" clId="{5220BE14-E32C-4378-9096-9CE8064E7FCC}" dt="2025-10-09T18:33:39.675" v="306" actId="6549"/>
        <pc:sldMkLst>
          <pc:docMk/>
          <pc:sldMk cId="3181993464" sldId="326"/>
        </pc:sldMkLst>
        <pc:spChg chg="mod">
          <ac:chgData name="Martin Goulet" userId="66822c42-7f9f-4dcf-8824-f476d7aa9280" providerId="ADAL" clId="{5220BE14-E32C-4378-9096-9CE8064E7FCC}" dt="2025-10-09T18:33:18.704" v="297" actId="20577"/>
          <ac:spMkLst>
            <pc:docMk/>
            <pc:sldMk cId="3181993464" sldId="326"/>
            <ac:spMk id="2" creationId="{B37A0436-FC2B-458E-CDD4-64A7FA5DC414}"/>
          </ac:spMkLst>
        </pc:spChg>
        <pc:spChg chg="mod">
          <ac:chgData name="Martin Goulet" userId="66822c42-7f9f-4dcf-8824-f476d7aa9280" providerId="ADAL" clId="{5220BE14-E32C-4378-9096-9CE8064E7FCC}" dt="2025-10-09T18:25:07.458" v="194" actId="1076"/>
          <ac:spMkLst>
            <pc:docMk/>
            <pc:sldMk cId="3181993464" sldId="326"/>
            <ac:spMk id="12" creationId="{007F2CB2-E3CA-FB60-A75C-FD963952F113}"/>
          </ac:spMkLst>
        </pc:spChg>
        <pc:spChg chg="mod">
          <ac:chgData name="Martin Goulet" userId="66822c42-7f9f-4dcf-8824-f476d7aa9280" providerId="ADAL" clId="{5220BE14-E32C-4378-9096-9CE8064E7FCC}" dt="2025-10-09T18:33:39.675" v="306" actId="6549"/>
          <ac:spMkLst>
            <pc:docMk/>
            <pc:sldMk cId="3181993464" sldId="326"/>
            <ac:spMk id="19" creationId="{A3651966-53DC-40C2-5CC5-BD0F0EE564FB}"/>
          </ac:spMkLst>
        </pc:spChg>
      </pc:sldChg>
      <pc:sldChg chg="modSp mod">
        <pc:chgData name="Martin Goulet" userId="66822c42-7f9f-4dcf-8824-f476d7aa9280" providerId="ADAL" clId="{5220BE14-E32C-4378-9096-9CE8064E7FCC}" dt="2025-10-09T18:33:04.054" v="295" actId="20577"/>
        <pc:sldMkLst>
          <pc:docMk/>
          <pc:sldMk cId="1013972719" sldId="332"/>
        </pc:sldMkLst>
        <pc:spChg chg="mod">
          <ac:chgData name="Martin Goulet" userId="66822c42-7f9f-4dcf-8824-f476d7aa9280" providerId="ADAL" clId="{5220BE14-E32C-4378-9096-9CE8064E7FCC}" dt="2025-10-09T18:29:05.626" v="285" actId="1076"/>
          <ac:spMkLst>
            <pc:docMk/>
            <pc:sldMk cId="1013972719" sldId="332"/>
            <ac:spMk id="2" creationId="{48550631-36FF-71E4-48D7-192B81F98F21}"/>
          </ac:spMkLst>
        </pc:spChg>
        <pc:spChg chg="mod">
          <ac:chgData name="Martin Goulet" userId="66822c42-7f9f-4dcf-8824-f476d7aa9280" providerId="ADAL" clId="{5220BE14-E32C-4378-9096-9CE8064E7FCC}" dt="2025-10-09T18:33:04.054" v="295" actId="20577"/>
          <ac:spMkLst>
            <pc:docMk/>
            <pc:sldMk cId="1013972719" sldId="332"/>
            <ac:spMk id="9" creationId="{6EF7145C-386D-4331-9178-9C13C2D764D8}"/>
          </ac:spMkLst>
        </pc:spChg>
        <pc:spChg chg="mod">
          <ac:chgData name="Martin Goulet" userId="66822c42-7f9f-4dcf-8824-f476d7aa9280" providerId="ADAL" clId="{5220BE14-E32C-4378-9096-9CE8064E7FCC}" dt="2025-10-09T18:32:20.040" v="287" actId="6549"/>
          <ac:spMkLst>
            <pc:docMk/>
            <pc:sldMk cId="1013972719" sldId="332"/>
            <ac:spMk id="24" creationId="{D51552AA-6337-932A-AAB7-DF8BFDBD9503}"/>
          </ac:spMkLst>
        </pc:spChg>
      </pc:sldChg>
      <pc:sldChg chg="modSp mod">
        <pc:chgData name="Martin Goulet" userId="66822c42-7f9f-4dcf-8824-f476d7aa9280" providerId="ADAL" clId="{5220BE14-E32C-4378-9096-9CE8064E7FCC}" dt="2025-10-09T18:34:26.535" v="350" actId="14100"/>
        <pc:sldMkLst>
          <pc:docMk/>
          <pc:sldMk cId="2559322775" sldId="333"/>
        </pc:sldMkLst>
        <pc:spChg chg="mod">
          <ac:chgData name="Martin Goulet" userId="66822c42-7f9f-4dcf-8824-f476d7aa9280" providerId="ADAL" clId="{5220BE14-E32C-4378-9096-9CE8064E7FCC}" dt="2025-10-09T18:33:12.838" v="296" actId="20577"/>
          <ac:spMkLst>
            <pc:docMk/>
            <pc:sldMk cId="2559322775" sldId="333"/>
            <ac:spMk id="2" creationId="{062DA773-6117-C8B0-86F6-2458E498F96C}"/>
          </ac:spMkLst>
        </pc:spChg>
        <pc:spChg chg="mod">
          <ac:chgData name="Martin Goulet" userId="66822c42-7f9f-4dcf-8824-f476d7aa9280" providerId="ADAL" clId="{5220BE14-E32C-4378-9096-9CE8064E7FCC}" dt="2025-10-09T18:26:23.423" v="200" actId="6549"/>
          <ac:spMkLst>
            <pc:docMk/>
            <pc:sldMk cId="2559322775" sldId="333"/>
            <ac:spMk id="15" creationId="{8F970D64-BE6E-D876-63C9-79419C641575}"/>
          </ac:spMkLst>
        </pc:spChg>
        <pc:spChg chg="mod">
          <ac:chgData name="Martin Goulet" userId="66822c42-7f9f-4dcf-8824-f476d7aa9280" providerId="ADAL" clId="{5220BE14-E32C-4378-9096-9CE8064E7FCC}" dt="2025-10-09T18:34:26.535" v="350" actId="14100"/>
          <ac:spMkLst>
            <pc:docMk/>
            <pc:sldMk cId="2559322775" sldId="333"/>
            <ac:spMk id="17" creationId="{CD9B9739-CEB6-5DE0-F2A5-D8B3759446CD}"/>
          </ac:spMkLst>
        </pc:spChg>
      </pc:sldChg>
      <pc:sldChg chg="modSp mod">
        <pc:chgData name="Martin Goulet" userId="66822c42-7f9f-4dcf-8824-f476d7aa9280" providerId="ADAL" clId="{5220BE14-E32C-4378-9096-9CE8064E7FCC}" dt="2025-10-09T18:24:15.747" v="190" actId="14100"/>
        <pc:sldMkLst>
          <pc:docMk/>
          <pc:sldMk cId="3600425744" sldId="335"/>
        </pc:sldMkLst>
        <pc:spChg chg="mod">
          <ac:chgData name="Martin Goulet" userId="66822c42-7f9f-4dcf-8824-f476d7aa9280" providerId="ADAL" clId="{5220BE14-E32C-4378-9096-9CE8064E7FCC}" dt="2025-10-09T18:24:10.822" v="189" actId="14100"/>
          <ac:spMkLst>
            <pc:docMk/>
            <pc:sldMk cId="3600425744" sldId="335"/>
            <ac:spMk id="2" creationId="{F140CF51-EBF0-F024-EF25-ADA79C91138E}"/>
          </ac:spMkLst>
        </pc:spChg>
        <pc:spChg chg="mod">
          <ac:chgData name="Martin Goulet" userId="66822c42-7f9f-4dcf-8824-f476d7aa9280" providerId="ADAL" clId="{5220BE14-E32C-4378-9096-9CE8064E7FCC}" dt="2025-10-09T18:24:15.747" v="190" actId="14100"/>
          <ac:spMkLst>
            <pc:docMk/>
            <pc:sldMk cId="3600425744" sldId="335"/>
            <ac:spMk id="4" creationId="{D7ED2BE5-CEB5-93DF-5DF5-BD0418F6DDC1}"/>
          </ac:spMkLst>
        </pc:spChg>
      </pc:sldChg>
      <pc:sldChg chg="modSp mod">
        <pc:chgData name="Martin Goulet" userId="66822c42-7f9f-4dcf-8824-f476d7aa9280" providerId="ADAL" clId="{5220BE14-E32C-4378-9096-9CE8064E7FCC}" dt="2025-10-09T18:24:04.430" v="188" actId="14100"/>
        <pc:sldMkLst>
          <pc:docMk/>
          <pc:sldMk cId="3008445692" sldId="337"/>
        </pc:sldMkLst>
        <pc:spChg chg="mod">
          <ac:chgData name="Martin Goulet" userId="66822c42-7f9f-4dcf-8824-f476d7aa9280" providerId="ADAL" clId="{5220BE14-E32C-4378-9096-9CE8064E7FCC}" dt="2025-10-09T18:24:02.050" v="187" actId="14100"/>
          <ac:spMkLst>
            <pc:docMk/>
            <pc:sldMk cId="3008445692" sldId="337"/>
            <ac:spMk id="6" creationId="{56C0C7DF-6E5F-3F6E-527D-CB8D28ED5434}"/>
          </ac:spMkLst>
        </pc:spChg>
        <pc:spChg chg="mod">
          <ac:chgData name="Martin Goulet" userId="66822c42-7f9f-4dcf-8824-f476d7aa9280" providerId="ADAL" clId="{5220BE14-E32C-4378-9096-9CE8064E7FCC}" dt="2025-10-09T18:24:04.430" v="188" actId="14100"/>
          <ac:spMkLst>
            <pc:docMk/>
            <pc:sldMk cId="3008445692" sldId="337"/>
            <ac:spMk id="7" creationId="{53DC7BBA-8F21-A688-A20F-FBBE8CF79FC4}"/>
          </ac:spMkLst>
        </pc:spChg>
      </pc:sldChg>
      <pc:sldChg chg="modSp mod">
        <pc:chgData name="Martin Goulet" userId="66822c42-7f9f-4dcf-8824-f476d7aa9280" providerId="ADAL" clId="{5220BE14-E32C-4378-9096-9CE8064E7FCC}" dt="2025-10-09T18:42:38.585" v="476" actId="1076"/>
        <pc:sldMkLst>
          <pc:docMk/>
          <pc:sldMk cId="1819685812" sldId="339"/>
        </pc:sldMkLst>
        <pc:spChg chg="mod">
          <ac:chgData name="Martin Goulet" userId="66822c42-7f9f-4dcf-8824-f476d7aa9280" providerId="ADAL" clId="{5220BE14-E32C-4378-9096-9CE8064E7FCC}" dt="2025-10-09T18:26:34.815" v="201" actId="14100"/>
          <ac:spMkLst>
            <pc:docMk/>
            <pc:sldMk cId="1819685812" sldId="339"/>
            <ac:spMk id="15" creationId="{9D95F675-6B75-8766-629F-01D19BBE4875}"/>
          </ac:spMkLst>
        </pc:spChg>
        <pc:spChg chg="mod">
          <ac:chgData name="Martin Goulet" userId="66822c42-7f9f-4dcf-8824-f476d7aa9280" providerId="ADAL" clId="{5220BE14-E32C-4378-9096-9CE8064E7FCC}" dt="2025-10-09T18:26:48.222" v="210" actId="6549"/>
          <ac:spMkLst>
            <pc:docMk/>
            <pc:sldMk cId="1819685812" sldId="339"/>
            <ac:spMk id="39" creationId="{249AED7E-A7F9-050E-FEA5-D2369B44C95E}"/>
          </ac:spMkLst>
        </pc:spChg>
        <pc:spChg chg="mod">
          <ac:chgData name="Martin Goulet" userId="66822c42-7f9f-4dcf-8824-f476d7aa9280" providerId="ADAL" clId="{5220BE14-E32C-4378-9096-9CE8064E7FCC}" dt="2025-10-09T18:42:38.585" v="476" actId="1076"/>
          <ac:spMkLst>
            <pc:docMk/>
            <pc:sldMk cId="1819685812" sldId="339"/>
            <ac:spMk id="40" creationId="{2409FE40-1D53-AAD1-9062-71ADE20FB01D}"/>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E:\Maison%20Brison\Velan\2025\Q2\Financial%20Statements-Velan.xls" TargetMode="Externa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_14C_3C6FFEEF.xlsx"/><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_14C_3C6FFEEF3.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oleObject" Target="file:///E:\Maison%20Brison\Velan\2025\Q2\Financial%20Statements-Velan.xls"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46_BDA95DF8.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E:\Maison%20Brison\Velan\2025\Q2\Financial%20Statements-Velan.xls"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_14D_988C2A97.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_14D_988C2A971.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_153_6C7633B4.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_153_6C7633B42.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en-CA" sz="1200"/>
              <a:t>Carnet de commandes (en millions)</a:t>
            </a:r>
          </a:p>
        </c:rich>
      </c:tx>
      <c:overlay val="0"/>
      <c:spPr>
        <a:noFill/>
        <a:ln w="25400">
          <a:noFill/>
        </a:ln>
      </c:spPr>
    </c:title>
    <c:autoTitleDeleted val="0"/>
    <c:plotArea>
      <c:layout>
        <c:manualLayout>
          <c:layoutTarget val="inner"/>
          <c:xMode val="edge"/>
          <c:yMode val="edge"/>
          <c:x val="9.237372008340855E-2"/>
          <c:y val="0.12941280890613313"/>
          <c:w val="0.86484191399152033"/>
          <c:h val="0.68744151546274102"/>
        </c:manualLayout>
      </c:layout>
      <c:barChart>
        <c:barDir val="col"/>
        <c:grouping val="clustered"/>
        <c:varyColors val="0"/>
        <c:ser>
          <c:idx val="0"/>
          <c:order val="0"/>
          <c:tx>
            <c:strRef>
              <c:f>Graphs!$B$3</c:f>
              <c:strCache>
                <c:ptCount val="1"/>
                <c:pt idx="0">
                  <c:v>Carnet de commandes</c:v>
                </c:pt>
              </c:strCache>
            </c:strRef>
          </c:tx>
          <c:spPr>
            <a:solidFill>
              <a:srgbClr val="1B6099"/>
            </a:solidFill>
            <a:ln>
              <a:solidFill>
                <a:schemeClr val="tx1"/>
              </a:solidFill>
            </a:ln>
            <a:effectLst/>
          </c:spPr>
          <c:invertIfNegative val="0"/>
          <c:dLbls>
            <c:dLbl>
              <c:idx val="0"/>
              <c:tx>
                <c:rich>
                  <a:bodyPr/>
                  <a:lstStyle/>
                  <a:p>
                    <a:pPr>
                      <a:defRPr sz="900" b="1" i="0" u="none" strike="noStrike" baseline="0">
                        <a:solidFill>
                          <a:srgbClr val="333333"/>
                        </a:solidFill>
                        <a:latin typeface="Calibri"/>
                        <a:ea typeface="Calibri"/>
                        <a:cs typeface="Calibri"/>
                      </a:defRPr>
                    </a:pPr>
                    <a:r>
                      <a:rPr lang="en-US"/>
                      <a:t>257 $</a:t>
                    </a:r>
                  </a:p>
                </c:rich>
              </c:tx>
              <c:numFmt formatCode="#,##0\ [$$-C0C]" sourceLinked="0"/>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34D-43D9-A2A9-3ACDD2F6F6DD}"/>
                </c:ext>
              </c:extLst>
            </c:dLbl>
            <c:dLbl>
              <c:idx val="1"/>
              <c:delete val="1"/>
              <c:extLst>
                <c:ext xmlns:c15="http://schemas.microsoft.com/office/drawing/2012/chart" uri="{CE6537A1-D6FC-4f65-9D91-7224C49458BB}"/>
                <c:ext xmlns:c16="http://schemas.microsoft.com/office/drawing/2014/chart" uri="{C3380CC4-5D6E-409C-BE32-E72D297353CC}">
                  <c16:uniqueId val="{00000001-734D-43D9-A2A9-3ACDD2F6F6DD}"/>
                </c:ext>
              </c:extLst>
            </c:dLbl>
            <c:dLbl>
              <c:idx val="2"/>
              <c:delete val="1"/>
              <c:extLst>
                <c:ext xmlns:c15="http://schemas.microsoft.com/office/drawing/2012/chart" uri="{CE6537A1-D6FC-4f65-9D91-7224C49458BB}"/>
                <c:ext xmlns:c16="http://schemas.microsoft.com/office/drawing/2014/chart" uri="{C3380CC4-5D6E-409C-BE32-E72D297353CC}">
                  <c16:uniqueId val="{00000002-734D-43D9-A2A9-3ACDD2F6F6DD}"/>
                </c:ext>
              </c:extLst>
            </c:dLbl>
            <c:dLbl>
              <c:idx val="3"/>
              <c:delete val="1"/>
              <c:extLst>
                <c:ext xmlns:c15="http://schemas.microsoft.com/office/drawing/2012/chart" uri="{CE6537A1-D6FC-4f65-9D91-7224C49458BB}"/>
                <c:ext xmlns:c16="http://schemas.microsoft.com/office/drawing/2014/chart" uri="{C3380CC4-5D6E-409C-BE32-E72D297353CC}">
                  <c16:uniqueId val="{00000003-734D-43D9-A2A9-3ACDD2F6F6DD}"/>
                </c:ext>
              </c:extLst>
            </c:dLbl>
            <c:dLbl>
              <c:idx val="4"/>
              <c:tx>
                <c:rich>
                  <a:bodyPr/>
                  <a:lstStyle/>
                  <a:p>
                    <a:pPr>
                      <a:defRPr sz="900" b="1" i="0" u="none" strike="noStrike" baseline="0">
                        <a:solidFill>
                          <a:srgbClr val="333333"/>
                        </a:solidFill>
                        <a:latin typeface="Calibri"/>
                        <a:ea typeface="Calibri"/>
                        <a:cs typeface="Calibri"/>
                      </a:defRPr>
                    </a:pPr>
                    <a:r>
                      <a:rPr lang="en-US"/>
                      <a:t>314 $</a:t>
                    </a:r>
                  </a:p>
                </c:rich>
              </c:tx>
              <c:numFmt formatCode="#,##0\ [$$-C0C]" sourceLinked="0"/>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34D-43D9-A2A9-3ACDD2F6F6DD}"/>
                </c:ext>
              </c:extLst>
            </c:dLbl>
            <c:dLbl>
              <c:idx val="5"/>
              <c:delete val="1"/>
              <c:extLst>
                <c:ext xmlns:c15="http://schemas.microsoft.com/office/drawing/2012/chart" uri="{CE6537A1-D6FC-4f65-9D91-7224C49458BB}"/>
                <c:ext xmlns:c16="http://schemas.microsoft.com/office/drawing/2014/chart" uri="{C3380CC4-5D6E-409C-BE32-E72D297353CC}">
                  <c16:uniqueId val="{00000005-734D-43D9-A2A9-3ACDD2F6F6DD}"/>
                </c:ext>
              </c:extLst>
            </c:dLbl>
            <c:dLbl>
              <c:idx val="6"/>
              <c:delete val="1"/>
              <c:extLst>
                <c:ext xmlns:c15="http://schemas.microsoft.com/office/drawing/2012/chart" uri="{CE6537A1-D6FC-4f65-9D91-7224C49458BB}"/>
                <c:ext xmlns:c16="http://schemas.microsoft.com/office/drawing/2014/chart" uri="{C3380CC4-5D6E-409C-BE32-E72D297353CC}">
                  <c16:uniqueId val="{00000006-734D-43D9-A2A9-3ACDD2F6F6DD}"/>
                </c:ext>
              </c:extLst>
            </c:dLbl>
            <c:dLbl>
              <c:idx val="7"/>
              <c:delete val="1"/>
              <c:extLst>
                <c:ext xmlns:c15="http://schemas.microsoft.com/office/drawing/2012/chart" uri="{CE6537A1-D6FC-4f65-9D91-7224C49458BB}"/>
                <c:ext xmlns:c16="http://schemas.microsoft.com/office/drawing/2014/chart" uri="{C3380CC4-5D6E-409C-BE32-E72D297353CC}">
                  <c16:uniqueId val="{00000007-734D-43D9-A2A9-3ACDD2F6F6DD}"/>
                </c:ext>
              </c:extLst>
            </c:dLbl>
            <c:dLbl>
              <c:idx val="8"/>
              <c:tx>
                <c:rich>
                  <a:bodyPr/>
                  <a:lstStyle/>
                  <a:p>
                    <a:pPr>
                      <a:defRPr sz="900" b="1" i="0" u="none" strike="noStrike" baseline="0">
                        <a:solidFill>
                          <a:srgbClr val="333333"/>
                        </a:solidFill>
                        <a:latin typeface="Calibri"/>
                        <a:ea typeface="Calibri"/>
                        <a:cs typeface="Calibri"/>
                      </a:defRPr>
                    </a:pPr>
                    <a:r>
                      <a:rPr lang="en-US"/>
                      <a:t>286 $</a:t>
                    </a:r>
                  </a:p>
                </c:rich>
              </c:tx>
              <c:numFmt formatCode="#,##0\ [$$-C0C]" sourceLinked="0"/>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34D-43D9-A2A9-3ACDD2F6F6DD}"/>
                </c:ext>
              </c:extLst>
            </c:dLbl>
            <c:numFmt formatCode="#,##0\ [$$-C0C]" sourceLinked="0"/>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Graphs!$E$8:$E$16</c:f>
              <c:strCache>
                <c:ptCount val="9"/>
                <c:pt idx="0">
                  <c:v>T2-24</c:v>
                </c:pt>
                <c:pt idx="1">
                  <c:v>T3-24</c:v>
                </c:pt>
                <c:pt idx="2">
                  <c:v>T4-24</c:v>
                </c:pt>
                <c:pt idx="3">
                  <c:v>T1-25</c:v>
                </c:pt>
                <c:pt idx="4">
                  <c:v>T2-25</c:v>
                </c:pt>
                <c:pt idx="5">
                  <c:v>T3-25</c:v>
                </c:pt>
                <c:pt idx="6">
                  <c:v>T4-25</c:v>
                </c:pt>
                <c:pt idx="7">
                  <c:v>T1-26</c:v>
                </c:pt>
                <c:pt idx="8">
                  <c:v>T2-26</c:v>
                </c:pt>
              </c:strCache>
            </c:strRef>
          </c:cat>
          <c:val>
            <c:numRef>
              <c:f>Graphs!$B$8:$B$16</c:f>
              <c:numCache>
                <c:formatCode>\$#,##0_);"($"#,##0\)</c:formatCode>
                <c:ptCount val="9"/>
                <c:pt idx="0">
                  <c:v>257.01799999999997</c:v>
                </c:pt>
                <c:pt idx="1">
                  <c:v>255.69900000000001</c:v>
                </c:pt>
                <c:pt idx="2">
                  <c:v>283.64699999999999</c:v>
                </c:pt>
                <c:pt idx="3">
                  <c:v>305.601</c:v>
                </c:pt>
                <c:pt idx="4">
                  <c:v>313.95999999999998</c:v>
                </c:pt>
                <c:pt idx="5">
                  <c:v>299</c:v>
                </c:pt>
                <c:pt idx="6">
                  <c:v>274.87700000000001</c:v>
                </c:pt>
                <c:pt idx="7">
                  <c:v>286.08800000000002</c:v>
                </c:pt>
                <c:pt idx="8">
                  <c:v>285.8</c:v>
                </c:pt>
              </c:numCache>
            </c:numRef>
          </c:val>
          <c:extLst>
            <c:ext xmlns:c16="http://schemas.microsoft.com/office/drawing/2014/chart" uri="{C3380CC4-5D6E-409C-BE32-E72D297353CC}">
              <c16:uniqueId val="{00000009-734D-43D9-A2A9-3ACDD2F6F6DD}"/>
            </c:ext>
          </c:extLst>
        </c:ser>
        <c:ser>
          <c:idx val="1"/>
          <c:order val="1"/>
          <c:tx>
            <c:strRef>
              <c:f>Graphs!$C$3</c:f>
              <c:strCache>
                <c:ptCount val="1"/>
                <c:pt idx="0">
                  <c:v>&lt; 12 mois</c:v>
                </c:pt>
              </c:strCache>
            </c:strRef>
          </c:tx>
          <c:spPr>
            <a:solidFill>
              <a:srgbClr val="FFC50D"/>
            </a:solidFill>
            <a:ln>
              <a:solidFill>
                <a:schemeClr val="tx1"/>
              </a:solidFill>
            </a:ln>
            <a:effectLst/>
          </c:spPr>
          <c:invertIfNegative val="0"/>
          <c:dLbls>
            <c:dLbl>
              <c:idx val="0"/>
              <c:layout>
                <c:manualLayout>
                  <c:x val="2.2392893196042804E-2"/>
                  <c:y val="-7.3430585669544933E-3"/>
                </c:manualLayout>
              </c:layout>
              <c:tx>
                <c:rich>
                  <a:bodyPr/>
                  <a:lstStyle/>
                  <a:p>
                    <a:pPr>
                      <a:defRPr sz="900" b="1" i="0" u="none" strike="noStrike" baseline="0">
                        <a:solidFill>
                          <a:srgbClr val="333333"/>
                        </a:solidFill>
                        <a:latin typeface="Calibri"/>
                        <a:ea typeface="Calibri"/>
                        <a:cs typeface="Calibri"/>
                      </a:defRPr>
                    </a:pPr>
                    <a:r>
                      <a:rPr lang="en-US"/>
                      <a:t>232 $</a:t>
                    </a:r>
                  </a:p>
                </c:rich>
              </c:tx>
              <c:numFmt formatCode="#,##0\ [$$-C0C]" sourceLinked="0"/>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734D-43D9-A2A9-3ACDD2F6F6DD}"/>
                </c:ext>
              </c:extLst>
            </c:dLbl>
            <c:dLbl>
              <c:idx val="1"/>
              <c:delete val="1"/>
              <c:extLst>
                <c:ext xmlns:c15="http://schemas.microsoft.com/office/drawing/2012/chart" uri="{CE6537A1-D6FC-4f65-9D91-7224C49458BB}"/>
                <c:ext xmlns:c16="http://schemas.microsoft.com/office/drawing/2014/chart" uri="{C3380CC4-5D6E-409C-BE32-E72D297353CC}">
                  <c16:uniqueId val="{0000000B-734D-43D9-A2A9-3ACDD2F6F6DD}"/>
                </c:ext>
              </c:extLst>
            </c:dLbl>
            <c:dLbl>
              <c:idx val="2"/>
              <c:delete val="1"/>
              <c:extLst>
                <c:ext xmlns:c15="http://schemas.microsoft.com/office/drawing/2012/chart" uri="{CE6537A1-D6FC-4f65-9D91-7224C49458BB}"/>
                <c:ext xmlns:c16="http://schemas.microsoft.com/office/drawing/2014/chart" uri="{C3380CC4-5D6E-409C-BE32-E72D297353CC}">
                  <c16:uniqueId val="{0000000C-734D-43D9-A2A9-3ACDD2F6F6DD}"/>
                </c:ext>
              </c:extLst>
            </c:dLbl>
            <c:dLbl>
              <c:idx val="3"/>
              <c:delete val="1"/>
              <c:extLst>
                <c:ext xmlns:c15="http://schemas.microsoft.com/office/drawing/2012/chart" uri="{CE6537A1-D6FC-4f65-9D91-7224C49458BB}"/>
                <c:ext xmlns:c16="http://schemas.microsoft.com/office/drawing/2014/chart" uri="{C3380CC4-5D6E-409C-BE32-E72D297353CC}">
                  <c16:uniqueId val="{0000000D-734D-43D9-A2A9-3ACDD2F6F6DD}"/>
                </c:ext>
              </c:extLst>
            </c:dLbl>
            <c:dLbl>
              <c:idx val="4"/>
              <c:layout>
                <c:manualLayout>
                  <c:x val="1.9193857965451054E-2"/>
                  <c:y val="-9.0950432014552073E-3"/>
                </c:manualLayout>
              </c:layout>
              <c:tx>
                <c:rich>
                  <a:bodyPr/>
                  <a:lstStyle/>
                  <a:p>
                    <a:pPr>
                      <a:defRPr sz="900" b="1" i="0" u="none" strike="noStrike" baseline="0">
                        <a:solidFill>
                          <a:srgbClr val="333333"/>
                        </a:solidFill>
                        <a:latin typeface="Calibri"/>
                        <a:ea typeface="Calibri"/>
                        <a:cs typeface="Calibri"/>
                      </a:defRPr>
                    </a:pPr>
                    <a:r>
                      <a:rPr lang="en-US"/>
                      <a:t>287 $</a:t>
                    </a:r>
                  </a:p>
                </c:rich>
              </c:tx>
              <c:numFmt formatCode="#,##0\ [$$-C0C]" sourceLinked="0"/>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734D-43D9-A2A9-3ACDD2F6F6DD}"/>
                </c:ext>
              </c:extLst>
            </c:dLbl>
            <c:dLbl>
              <c:idx val="5"/>
              <c:delete val="1"/>
              <c:extLst>
                <c:ext xmlns:c15="http://schemas.microsoft.com/office/drawing/2012/chart" uri="{CE6537A1-D6FC-4f65-9D91-7224C49458BB}"/>
                <c:ext xmlns:c16="http://schemas.microsoft.com/office/drawing/2014/chart" uri="{C3380CC4-5D6E-409C-BE32-E72D297353CC}">
                  <c16:uniqueId val="{0000000F-734D-43D9-A2A9-3ACDD2F6F6DD}"/>
                </c:ext>
              </c:extLst>
            </c:dLbl>
            <c:dLbl>
              <c:idx val="6"/>
              <c:delete val="1"/>
              <c:extLst>
                <c:ext xmlns:c15="http://schemas.microsoft.com/office/drawing/2012/chart" uri="{CE6537A1-D6FC-4f65-9D91-7224C49458BB}"/>
                <c:ext xmlns:c16="http://schemas.microsoft.com/office/drawing/2014/chart" uri="{C3380CC4-5D6E-409C-BE32-E72D297353CC}">
                  <c16:uniqueId val="{00000010-734D-43D9-A2A9-3ACDD2F6F6DD}"/>
                </c:ext>
              </c:extLst>
            </c:dLbl>
            <c:dLbl>
              <c:idx val="7"/>
              <c:delete val="1"/>
              <c:extLst>
                <c:ext xmlns:c15="http://schemas.microsoft.com/office/drawing/2012/chart" uri="{CE6537A1-D6FC-4f65-9D91-7224C49458BB}"/>
                <c:ext xmlns:c16="http://schemas.microsoft.com/office/drawing/2014/chart" uri="{C3380CC4-5D6E-409C-BE32-E72D297353CC}">
                  <c16:uniqueId val="{00000011-734D-43D9-A2A9-3ACDD2F6F6DD}"/>
                </c:ext>
              </c:extLst>
            </c:dLbl>
            <c:dLbl>
              <c:idx val="8"/>
              <c:layout>
                <c:manualLayout>
                  <c:x val="2.2392834293026232E-2"/>
                  <c:y val="-1.3642564802182853E-2"/>
                </c:manualLayout>
              </c:layout>
              <c:tx>
                <c:rich>
                  <a:bodyPr/>
                  <a:lstStyle/>
                  <a:p>
                    <a:pPr>
                      <a:defRPr sz="900" b="1" i="0" u="none" strike="noStrike" baseline="0">
                        <a:solidFill>
                          <a:srgbClr val="333333"/>
                        </a:solidFill>
                        <a:latin typeface="Calibri"/>
                        <a:ea typeface="Calibri"/>
                        <a:cs typeface="Calibri"/>
                      </a:defRPr>
                    </a:pPr>
                    <a:r>
                      <a:rPr lang="en-US"/>
                      <a:t>252 $</a:t>
                    </a:r>
                  </a:p>
                </c:rich>
              </c:tx>
              <c:numFmt formatCode="#,##0\ [$$-C0C]" sourceLinked="0"/>
              <c:spPr>
                <a:noFill/>
                <a:ln w="25400">
                  <a:noFill/>
                </a:ln>
              </c:spPr>
              <c:dLblPos val="outEnd"/>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734D-43D9-A2A9-3ACDD2F6F6DD}"/>
                </c:ext>
              </c:extLst>
            </c:dLbl>
            <c:numFmt formatCode="#,##0\ [$$-C0C]" sourceLinked="0"/>
            <c:spPr>
              <a:noFill/>
              <a:ln w="25400">
                <a:noFill/>
              </a:ln>
            </c:spPr>
            <c:txPr>
              <a:bodyPr wrap="square" lIns="38100" tIns="19050" rIns="38100" bIns="19050" anchor="ctr">
                <a:spAutoFit/>
              </a:bodyPr>
              <a:lstStyle/>
              <a:p>
                <a:pPr>
                  <a:defRPr sz="900" b="1" i="0" u="none" strike="noStrike" baseline="0">
                    <a:solidFill>
                      <a:srgbClr val="333333"/>
                    </a:solidFill>
                    <a:latin typeface="Calibri"/>
                    <a:ea typeface="Calibri"/>
                    <a:cs typeface="Calibri"/>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Graphs!$E$8:$E$16</c:f>
              <c:strCache>
                <c:ptCount val="9"/>
                <c:pt idx="0">
                  <c:v>T2-24</c:v>
                </c:pt>
                <c:pt idx="1">
                  <c:v>T3-24</c:v>
                </c:pt>
                <c:pt idx="2">
                  <c:v>T4-24</c:v>
                </c:pt>
                <c:pt idx="3">
                  <c:v>T1-25</c:v>
                </c:pt>
                <c:pt idx="4">
                  <c:v>T2-25</c:v>
                </c:pt>
                <c:pt idx="5">
                  <c:v>T3-25</c:v>
                </c:pt>
                <c:pt idx="6">
                  <c:v>T4-25</c:v>
                </c:pt>
                <c:pt idx="7">
                  <c:v>T1-26</c:v>
                </c:pt>
                <c:pt idx="8">
                  <c:v>T2-26</c:v>
                </c:pt>
              </c:strCache>
            </c:strRef>
          </c:cat>
          <c:val>
            <c:numRef>
              <c:f>Graphs!$C$8:$C$16</c:f>
              <c:numCache>
                <c:formatCode>\$#,##0_);"($"#,##0\)</c:formatCode>
                <c:ptCount val="9"/>
                <c:pt idx="0">
                  <c:v>232.21199999999999</c:v>
                </c:pt>
                <c:pt idx="1">
                  <c:v>232.95500000000001</c:v>
                </c:pt>
                <c:pt idx="2">
                  <c:v>259.66199999999998</c:v>
                </c:pt>
                <c:pt idx="3">
                  <c:v>276.64600000000002</c:v>
                </c:pt>
                <c:pt idx="4">
                  <c:v>286.517</c:v>
                </c:pt>
                <c:pt idx="5">
                  <c:v>249</c:v>
                </c:pt>
                <c:pt idx="6">
                  <c:v>225.66200000000001</c:v>
                </c:pt>
                <c:pt idx="7">
                  <c:v>241.32599999999999</c:v>
                </c:pt>
                <c:pt idx="8">
                  <c:v>252.35400000000001</c:v>
                </c:pt>
              </c:numCache>
            </c:numRef>
          </c:val>
          <c:extLst>
            <c:ext xmlns:c16="http://schemas.microsoft.com/office/drawing/2014/chart" uri="{C3380CC4-5D6E-409C-BE32-E72D297353CC}">
              <c16:uniqueId val="{00000013-734D-43D9-A2A9-3ACDD2F6F6DD}"/>
            </c:ext>
          </c:extLst>
        </c:ser>
        <c:dLbls>
          <c:showLegendKey val="0"/>
          <c:showVal val="0"/>
          <c:showCatName val="0"/>
          <c:showSerName val="0"/>
          <c:showPercent val="0"/>
          <c:showBubbleSize val="0"/>
        </c:dLbls>
        <c:gapWidth val="150"/>
        <c:axId val="1804704352"/>
        <c:axId val="1"/>
      </c:barChart>
      <c:catAx>
        <c:axId val="180470435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10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scaling>
        <c:delete val="0"/>
        <c:axPos val="l"/>
        <c:numFmt formatCode="#,##0\ [$$-C0C]" sourceLinked="0"/>
        <c:majorTickMark val="none"/>
        <c:minorTickMark val="none"/>
        <c:tickLblPos val="nextTo"/>
        <c:spPr>
          <a:ln w="6350">
            <a:noFill/>
          </a:ln>
        </c:spPr>
        <c:txPr>
          <a:bodyPr rot="0" vert="horz"/>
          <a:lstStyle/>
          <a:p>
            <a:pPr>
              <a:defRPr sz="1000" b="0" i="0" u="none" strike="noStrike" baseline="0">
                <a:solidFill>
                  <a:srgbClr val="333333"/>
                </a:solidFill>
                <a:latin typeface="Calibri"/>
                <a:ea typeface="Calibri"/>
                <a:cs typeface="Calibri"/>
              </a:defRPr>
            </a:pPr>
            <a:endParaRPr lang="fr-FR"/>
          </a:p>
        </c:txPr>
        <c:crossAx val="1804704352"/>
        <c:crosses val="autoZero"/>
        <c:crossBetween val="between"/>
      </c:valAx>
      <c:spPr>
        <a:noFill/>
        <a:ln w="25400">
          <a:noFill/>
        </a:ln>
      </c:spPr>
    </c:plotArea>
    <c:legend>
      <c:legendPos val="r"/>
      <c:layout>
        <c:manualLayout>
          <c:xMode val="edge"/>
          <c:yMode val="edge"/>
          <c:x val="0.23575680736364041"/>
          <c:y val="0.90582816640673536"/>
          <c:w val="0.48229175513307365"/>
          <c:h val="7.0050845093638681E-2"/>
        </c:manualLayout>
      </c:layout>
      <c:overlay val="0"/>
      <c:spPr>
        <a:noFill/>
        <a:ln w="25400">
          <a:noFill/>
        </a:ln>
      </c:spPr>
      <c:txPr>
        <a:bodyPr/>
        <a:lstStyle/>
        <a:p>
          <a:pPr>
            <a:defRPr sz="90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fr-CA" sz="1600" b="1">
                <a:solidFill>
                  <a:srgbClr val="3D4856"/>
                </a:solidFill>
                <a:latin typeface="Aptos" panose="020B0004020202020204" pitchFamily="34" charset="0"/>
              </a:rPr>
              <a:t>Flux de trésorerie liés aux activités</a:t>
            </a:r>
          </a:p>
          <a:p>
            <a:pPr>
              <a:defRPr sz="1600">
                <a:solidFill>
                  <a:srgbClr val="3D4856"/>
                </a:solidFill>
                <a:latin typeface="Aptos" panose="020B0004020202020204" pitchFamily="34" charset="0"/>
              </a:defRPr>
            </a:pPr>
            <a:r>
              <a:rPr lang="fr-CA" sz="1600" b="1">
                <a:solidFill>
                  <a:srgbClr val="3D4856"/>
                </a:solidFill>
                <a:latin typeface="Aptos" panose="020B0004020202020204" pitchFamily="34" charset="0"/>
              </a:rPr>
              <a:t>d’exploitation</a:t>
            </a:r>
            <a:r>
              <a:rPr lang="fr-CA" sz="1600" b="1" baseline="30000">
                <a:solidFill>
                  <a:srgbClr val="3D4856"/>
                </a:solidFill>
                <a:latin typeface="Aptos" panose="020B0004020202020204" pitchFamily="34" charset="0"/>
              </a:rPr>
              <a:t>*</a:t>
            </a:r>
            <a:r>
              <a:rPr lang="fr-CA" sz="1600" b="1">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a:solidFill>
                  <a:srgbClr val="3D4856"/>
                </a:solidFill>
                <a:latin typeface="Aptos" panose="020B0004020202020204" pitchFamily="34" charset="0"/>
              </a:rPr>
              <a:t>(M$ US)</a:t>
            </a:r>
          </a:p>
        </c:rich>
      </c:tx>
      <c:layout>
        <c:manualLayout>
          <c:xMode val="edge"/>
          <c:yMode val="edge"/>
          <c:x val="8.9969623654425721E-2"/>
          <c:y val="4.9181419801756282E-3"/>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2CF5-47F0-AEB2-67D0C49D52B2}"/>
              </c:ext>
            </c:extLst>
          </c:dPt>
          <c:dLbls>
            <c:dLbl>
              <c:idx val="0"/>
              <c:layout>
                <c:manualLayout>
                  <c:x val="0"/>
                  <c:y val="1.0245901639344262E-2"/>
                </c:manualLayout>
              </c:layout>
              <c:tx>
                <c:rich>
                  <a:bodyPr/>
                  <a:lstStyle/>
                  <a:p>
                    <a:r>
                      <a:rPr lang="en-US"/>
                      <a:t>4,7 $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F5-47F0-AEB2-67D0C49D52B2}"/>
                </c:ext>
              </c:extLst>
            </c:dLbl>
            <c:dLbl>
              <c:idx val="1"/>
              <c:layout>
                <c:manualLayout>
                  <c:x val="2.9296748845200594E-3"/>
                  <c:y val="1.4756362216897122E-2"/>
                </c:manualLayout>
              </c:layout>
              <c:tx>
                <c:rich>
                  <a:bodyPr/>
                  <a:lstStyle/>
                  <a:p>
                    <a:r>
                      <a:rPr lang="en-US"/>
                      <a:t>(16,0 $)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CF5-47F0-AEB2-67D0C49D52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T2-E25</c:v>
                </c:pt>
                <c:pt idx="1">
                  <c:v>T2-E26</c:v>
                </c:pt>
              </c:strCache>
            </c:strRef>
          </c:cat>
          <c:val>
            <c:numRef>
              <c:f>Sheet1!$B$2:$B$3</c:f>
              <c:numCache>
                <c:formatCode>General</c:formatCode>
                <c:ptCount val="2"/>
                <c:pt idx="0">
                  <c:v>4.7</c:v>
                </c:pt>
                <c:pt idx="1">
                  <c:v>-16</c:v>
                </c:pt>
              </c:numCache>
            </c:numRef>
          </c:val>
          <c:extLst>
            <c:ext xmlns:c16="http://schemas.microsoft.com/office/drawing/2014/chart" uri="{C3380CC4-5D6E-409C-BE32-E72D297353CC}">
              <c16:uniqueId val="{00000003-2CF5-47F0-AEB2-67D0C49D52B2}"/>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out"/>
        <c:minorTickMark val="none"/>
        <c:tickLblPos val="low"/>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ln>
                  <a:noFill/>
                </a:ln>
                <a:solidFill>
                  <a:srgbClr val="3D4856"/>
                </a:solidFill>
                <a:latin typeface="Aptos" panose="020B0004020202020204" pitchFamily="34" charset="0"/>
                <a:ea typeface="+mn-ea"/>
                <a:cs typeface="+mn-cs"/>
              </a:defRPr>
            </a:pPr>
            <a:endParaRPr lang="en-US"/>
          </a:p>
        </c:txPr>
        <c:crossAx val="3626815"/>
        <c:crosses val="autoZero"/>
        <c:auto val="1"/>
        <c:lblAlgn val="ctr"/>
        <c:lblOffset val="200"/>
        <c:noMultiLvlLbl val="0"/>
      </c:catAx>
      <c:valAx>
        <c:axId val="3626815"/>
        <c:scaling>
          <c:orientation val="minMax"/>
          <c:max val="15"/>
          <c:min val="-2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9428255"/>
        <c:crosses val="autoZero"/>
        <c:crossBetween val="between"/>
        <c:majorUnit val="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r>
              <a:rPr lang="fr-CA" sz="1600" b="1" noProof="0">
                <a:solidFill>
                  <a:srgbClr val="3D4856"/>
                </a:solidFill>
                <a:latin typeface="Aptos" panose="020B0004020202020204" pitchFamily="34" charset="0"/>
              </a:rPr>
              <a:t>Situation financière au </a:t>
            </a:r>
            <a:r>
              <a:rPr lang="fr-CA" sz="1600" b="1" baseline="0" noProof="0">
                <a:solidFill>
                  <a:srgbClr val="3D4856"/>
                </a:solidFill>
                <a:latin typeface="Aptos" panose="020B0004020202020204" pitchFamily="34" charset="0"/>
              </a:rPr>
              <a:t>31 août 2025</a:t>
            </a:r>
            <a:r>
              <a:rPr lang="fr-CA" sz="1600" b="1" noProof="0">
                <a:solidFill>
                  <a:srgbClr val="3D4856"/>
                </a:solidFill>
                <a:latin typeface="Aptos" panose="020B0004020202020204" pitchFamily="34" charset="0"/>
              </a:rPr>
              <a:t> </a:t>
            </a:r>
          </a:p>
          <a:p>
            <a:pPr>
              <a:defRPr>
                <a:solidFill>
                  <a:srgbClr val="3D4856"/>
                </a:solidFill>
                <a:latin typeface="Aptos" panose="020B0004020202020204" pitchFamily="34" charset="0"/>
              </a:defRPr>
            </a:pPr>
            <a:r>
              <a:rPr lang="fr-CA" sz="1200" b="0" noProof="0">
                <a:solidFill>
                  <a:srgbClr val="3D4856"/>
                </a:solidFill>
                <a:latin typeface="Aptos" panose="020B0004020202020204" pitchFamily="34" charset="0"/>
              </a:rPr>
              <a:t>(M$ US)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5.7691395374811792E-2"/>
          <c:y val="0.18649246566485791"/>
          <c:w val="0.88745660381360025"/>
          <c:h val="0.59112790246601998"/>
        </c:manualLayout>
      </c:layout>
      <c:barChart>
        <c:barDir val="col"/>
        <c:grouping val="clustered"/>
        <c:varyColors val="0"/>
        <c:ser>
          <c:idx val="3"/>
          <c:order val="0"/>
          <c:tx>
            <c:strRef>
              <c:f>Sheet1!$B$1</c:f>
              <c:strCache>
                <c:ptCount val="1"/>
                <c:pt idx="0">
                  <c:v>Trésorerie et équivalents de trésorerie</c:v>
                </c:pt>
              </c:strCache>
            </c:strRef>
          </c:tx>
          <c:spPr>
            <a:solidFill>
              <a:srgbClr val="0067A6"/>
            </a:solidFill>
            <a:ln w="9525">
              <a:solidFill>
                <a:schemeClr val="tx1">
                  <a:lumMod val="95000"/>
                  <a:lumOff val="5000"/>
                </a:schemeClr>
              </a:solid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a:t>36,1 $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735-4D1B-BAA6-47641B2120D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c:f>
              <c:numCache>
                <c:formatCode>_-"$"* #,##0.0_-;\-"$"* #,##0.0_-;_-"$"* "-"??_-;_-@_-</c:formatCode>
                <c:ptCount val="1"/>
                <c:pt idx="0">
                  <c:v>36.1</c:v>
                </c:pt>
              </c:numCache>
            </c:numRef>
          </c:val>
          <c:extLst>
            <c:ext xmlns:c16="http://schemas.microsoft.com/office/drawing/2014/chart" uri="{C3380CC4-5D6E-409C-BE32-E72D297353CC}">
              <c16:uniqueId val="{00000001-3CDF-4A7C-8BF7-989A47D47DBA}"/>
            </c:ext>
          </c:extLst>
        </c:ser>
        <c:ser>
          <c:idx val="0"/>
          <c:order val="1"/>
          <c:tx>
            <c:strRef>
              <c:f>Sheet1!$C$1</c:f>
              <c:strCache>
                <c:ptCount val="1"/>
                <c:pt idx="0">
                  <c:v>Dette à long terme</c:v>
                </c:pt>
              </c:strCache>
            </c:strRef>
          </c:tx>
          <c:spPr>
            <a:solidFill>
              <a:srgbClr val="DAE3F3"/>
            </a:solidFill>
            <a:ln w="9525">
              <a:solidFill>
                <a:schemeClr val="tx1">
                  <a:lumMod val="95000"/>
                  <a:lumOff val="5000"/>
                </a:schemeClr>
              </a:solidFill>
            </a:ln>
            <a:effectLst/>
          </c:spPr>
          <c:invertIfNegative val="0"/>
          <c:dLbls>
            <c:dLbl>
              <c:idx val="0"/>
              <c:tx>
                <c:rich>
                  <a:bodyPr/>
                  <a:lstStyle/>
                  <a:p>
                    <a:r>
                      <a:rPr lang="en-US"/>
                      <a:t>15,9 $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904-4153-ADA1-61A9A70FEAC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_-"$"* #,##0.0_-;\-"$"* #,##0.0_-;_-"$"* "-"??_-;_-@_-</c:formatCode>
                <c:ptCount val="1"/>
                <c:pt idx="0">
                  <c:v>36.1</c:v>
                </c:pt>
              </c:numCache>
            </c:numRef>
          </c:cat>
          <c:val>
            <c:numRef>
              <c:f>Sheet1!$C$2</c:f>
              <c:numCache>
                <c:formatCode>_-"$"* #,##0.0_-;\-"$"* #,##0.0_-;_-"$"* "-"??_-;_-@_-</c:formatCode>
                <c:ptCount val="1"/>
                <c:pt idx="0">
                  <c:v>15.9</c:v>
                </c:pt>
              </c:numCache>
            </c:numRef>
          </c:val>
          <c:extLst>
            <c:ext xmlns:c16="http://schemas.microsoft.com/office/drawing/2014/chart" uri="{C3380CC4-5D6E-409C-BE32-E72D297353CC}">
              <c16:uniqueId val="{00000003-3CDF-4A7C-8BF7-989A47D47DBA}"/>
            </c:ext>
          </c:extLst>
        </c:ser>
        <c:ser>
          <c:idx val="1"/>
          <c:order val="2"/>
          <c:tx>
            <c:strRef>
              <c:f>Sheet1!$D$1</c:f>
              <c:strCache>
                <c:ptCount val="1"/>
                <c:pt idx="0">
                  <c:v>Emprunt bancaire</c:v>
                </c:pt>
              </c:strCache>
            </c:strRef>
          </c:tx>
          <c:spPr>
            <a:solidFill>
              <a:srgbClr val="FFC50D"/>
            </a:solidFill>
            <a:ln w="9525">
              <a:solidFill>
                <a:schemeClr val="tx1">
                  <a:lumMod val="95000"/>
                  <a:lumOff val="5000"/>
                </a:schemeClr>
              </a:solid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r>
                      <a:rPr lang="en-US"/>
                      <a:t>6,6 $</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35-4D1B-BAA6-47641B2120D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c:f>
              <c:numCache>
                <c:formatCode>_-"$"* #,##0.0_-;\-"$"* #,##0.0_-;_-"$"* "-"??_-;_-@_-</c:formatCode>
                <c:ptCount val="1"/>
                <c:pt idx="0">
                  <c:v>36.1</c:v>
                </c:pt>
              </c:numCache>
            </c:numRef>
          </c:cat>
          <c:val>
            <c:numRef>
              <c:f>Sheet1!$D$2</c:f>
              <c:numCache>
                <c:formatCode>_-"$"* #,##0.0_-;\-"$"* #,##0.0_-;_-"$"* "-"??_-;_-@_-</c:formatCode>
                <c:ptCount val="1"/>
                <c:pt idx="0">
                  <c:v>6.6</c:v>
                </c:pt>
              </c:numCache>
            </c:numRef>
          </c:val>
          <c:extLst>
            <c:ext xmlns:c16="http://schemas.microsoft.com/office/drawing/2014/chart" uri="{C3380CC4-5D6E-409C-BE32-E72D297353CC}">
              <c16:uniqueId val="{00000005-3CDF-4A7C-8BF7-989A47D47DBA}"/>
            </c:ext>
          </c:extLst>
        </c:ser>
        <c:dLbls>
          <c:dLblPos val="outEnd"/>
          <c:showLegendKey val="0"/>
          <c:showVal val="1"/>
          <c:showCatName val="0"/>
          <c:showSerName val="0"/>
          <c:showPercent val="0"/>
          <c:showBubbleSize val="0"/>
        </c:dLbls>
        <c:gapWidth val="88"/>
        <c:overlap val="-100"/>
        <c:axId val="5706991"/>
        <c:axId val="1615718607"/>
        <c:extLst>
          <c:ext xmlns:c15="http://schemas.microsoft.com/office/drawing/2012/chart" uri="{02D57815-91ED-43cb-92C2-25804820EDAC}">
            <c15:filteredBarSeries>
              <c15:ser>
                <c:idx val="2"/>
                <c:order val="3"/>
                <c:tx>
                  <c:strRef>
                    <c:extLst>
                      <c:ext uri="{02D57815-91ED-43cb-92C2-25804820EDAC}">
                        <c15:formulaRef>
                          <c15:sqref>Sheet1!#REF!</c15:sqref>
                        </c15:formulaRef>
                      </c:ext>
                    </c:extLst>
                    <c:strCache>
                      <c:ptCount val="1"/>
                      <c:pt idx="0">
                        <c:v>#REF!</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Sheet1!$B$2</c15:sqref>
                        </c15:formulaRef>
                      </c:ext>
                    </c:extLst>
                    <c:numCache>
                      <c:formatCode>_-"$"* #,##0.0_-;\-"$"* #,##0.0_-;_-"$"* "-"??_-;_-@_-</c:formatCode>
                      <c:ptCount val="1"/>
                      <c:pt idx="0">
                        <c:v>36.1</c:v>
                      </c:pt>
                    </c:numCache>
                  </c:numRef>
                </c:cat>
                <c:val>
                  <c:numRef>
                    <c:extLst>
                      <c:ext uri="{02D57815-91ED-43cb-92C2-25804820EDAC}">
                        <c15:formulaRef>
                          <c15:sqref>Sheet1!#REF!</c15:sqref>
                        </c15:formulaRef>
                      </c:ext>
                    </c:extLst>
                    <c:numCache>
                      <c:formatCode>General</c:formatCode>
                      <c:ptCount val="1"/>
                      <c:pt idx="0">
                        <c:v>1</c:v>
                      </c:pt>
                    </c:numCache>
                  </c:numRef>
                </c:val>
                <c:extLst>
                  <c:ext xmlns:c16="http://schemas.microsoft.com/office/drawing/2014/chart" uri="{C3380CC4-5D6E-409C-BE32-E72D297353CC}">
                    <c16:uniqueId val="{00000006-3CDF-4A7C-8BF7-989A47D47DBA}"/>
                  </c:ext>
                </c:extLst>
              </c15:ser>
            </c15:filteredBarSeries>
          </c:ext>
        </c:extLst>
      </c:barChart>
      <c:catAx>
        <c:axId val="5706991"/>
        <c:scaling>
          <c:orientation val="minMax"/>
        </c:scaling>
        <c:delete val="0"/>
        <c:axPos val="b"/>
        <c:numFmt formatCode="General" sourceLinked="1"/>
        <c:majorTickMark val="out"/>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615718607"/>
        <c:crosses val="autoZero"/>
        <c:auto val="1"/>
        <c:lblAlgn val="ctr"/>
        <c:lblOffset val="100"/>
        <c:noMultiLvlLbl val="0"/>
      </c:catAx>
      <c:valAx>
        <c:axId val="1615718607"/>
        <c:scaling>
          <c:orientation val="minMax"/>
          <c:max val="45"/>
          <c:min val="0"/>
        </c:scaling>
        <c:delete val="1"/>
        <c:axPos val="l"/>
        <c:numFmt formatCode="_-&quot;$&quot;* #,##0.0_-;\-&quot;$&quot;* #,##0.0_-;_-&quot;$&quot;* &quot;-&quot;??_-;_-@_-" sourceLinked="1"/>
        <c:majorTickMark val="out"/>
        <c:minorTickMark val="none"/>
        <c:tickLblPos val="nextTo"/>
        <c:crossAx val="5706991"/>
        <c:crosses val="autoZero"/>
        <c:crossBetween val="between"/>
        <c:majorUnit val="15"/>
      </c:valAx>
      <c:spPr>
        <a:noFill/>
        <a:ln>
          <a:noFill/>
        </a:ln>
        <a:effectLst/>
      </c:spPr>
    </c:plotArea>
    <c:legend>
      <c:legendPos val="b"/>
      <c:layout>
        <c:manualLayout>
          <c:xMode val="edge"/>
          <c:yMode val="edge"/>
          <c:x val="0"/>
          <c:y val="0.87890258862751225"/>
          <c:w val="0.9640445761489288"/>
          <c:h val="8.706208833506301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CA" sz="1200" b="1" i="0" u="none" strike="noStrike" baseline="0">
                <a:solidFill>
                  <a:srgbClr val="333333"/>
                </a:solidFill>
                <a:latin typeface="Calibri"/>
                <a:ea typeface="Calibri"/>
                <a:cs typeface="Calibri"/>
              </a:rPr>
              <a:t>Nouvelles commandes et chiffre d'affaires</a:t>
            </a:r>
          </a:p>
          <a:p>
            <a:pPr>
              <a:defRPr sz="1000" b="0" i="0" u="none" strike="noStrike" baseline="0">
                <a:solidFill>
                  <a:srgbClr val="000000"/>
                </a:solidFill>
                <a:latin typeface="Calibri"/>
                <a:ea typeface="Calibri"/>
                <a:cs typeface="Calibri"/>
              </a:defRPr>
            </a:pPr>
            <a:r>
              <a:rPr lang="fr-CA" sz="1200" b="1" i="0" u="none" strike="noStrike" baseline="0">
                <a:solidFill>
                  <a:srgbClr val="333333"/>
                </a:solidFill>
                <a:latin typeface="Calibri"/>
                <a:ea typeface="Calibri"/>
                <a:cs typeface="Calibri"/>
              </a:rPr>
              <a:t>(12 derniers mois, en millions)</a:t>
            </a:r>
          </a:p>
        </c:rich>
      </c:tx>
      <c:layout>
        <c:manualLayout>
          <c:xMode val="edge"/>
          <c:yMode val="edge"/>
          <c:x val="0.20535675420671026"/>
          <c:y val="1.9957434398714346E-2"/>
        </c:manualLayout>
      </c:layout>
      <c:overlay val="0"/>
      <c:spPr>
        <a:noFill/>
        <a:ln w="25400">
          <a:noFill/>
        </a:ln>
      </c:spPr>
    </c:title>
    <c:autoTitleDeleted val="0"/>
    <c:plotArea>
      <c:layout>
        <c:manualLayout>
          <c:layoutTarget val="inner"/>
          <c:xMode val="edge"/>
          <c:yMode val="edge"/>
          <c:x val="0.1113862156119374"/>
          <c:y val="0.17327861377108983"/>
          <c:w val="0.83502794909257028"/>
          <c:h val="0.65288396921399316"/>
        </c:manualLayout>
      </c:layout>
      <c:barChart>
        <c:barDir val="col"/>
        <c:grouping val="clustered"/>
        <c:varyColors val="0"/>
        <c:ser>
          <c:idx val="1"/>
          <c:order val="0"/>
          <c:tx>
            <c:strRef>
              <c:f>Graphs!$F$3</c:f>
              <c:strCache>
                <c:ptCount val="1"/>
                <c:pt idx="0">
                  <c:v>Nouvelles commandes</c:v>
                </c:pt>
              </c:strCache>
            </c:strRef>
          </c:tx>
          <c:spPr>
            <a:solidFill>
              <a:srgbClr val="1B6099"/>
            </a:solidFill>
            <a:ln>
              <a:solidFill>
                <a:schemeClr val="tx1"/>
              </a:solidFill>
            </a:ln>
            <a:effectLst/>
          </c:spPr>
          <c:invertIfNegative val="0"/>
          <c:cat>
            <c:strRef>
              <c:f>Graphs!$E$8:$E$16</c:f>
              <c:strCache>
                <c:ptCount val="9"/>
                <c:pt idx="0">
                  <c:v>T2-24</c:v>
                </c:pt>
                <c:pt idx="1">
                  <c:v>T3-24</c:v>
                </c:pt>
                <c:pt idx="2">
                  <c:v>T4-24</c:v>
                </c:pt>
                <c:pt idx="3">
                  <c:v>T1-25</c:v>
                </c:pt>
                <c:pt idx="4">
                  <c:v>T2-25</c:v>
                </c:pt>
                <c:pt idx="5">
                  <c:v>T3-25</c:v>
                </c:pt>
                <c:pt idx="6">
                  <c:v>T4-25</c:v>
                </c:pt>
                <c:pt idx="7">
                  <c:v>T1-26</c:v>
                </c:pt>
                <c:pt idx="8">
                  <c:v>T2-26</c:v>
                </c:pt>
              </c:strCache>
            </c:strRef>
          </c:cat>
          <c:val>
            <c:numRef>
              <c:f>Graphs!$G$8:$G$16</c:f>
              <c:numCache>
                <c:formatCode>\$#,##0_);"($"#,##0\)</c:formatCode>
                <c:ptCount val="9"/>
                <c:pt idx="0">
                  <c:v>251.245093</c:v>
                </c:pt>
                <c:pt idx="1">
                  <c:v>230.73387399999999</c:v>
                </c:pt>
                <c:pt idx="2">
                  <c:v>288.681104</c:v>
                </c:pt>
                <c:pt idx="3">
                  <c:v>304.50111700000002</c:v>
                </c:pt>
                <c:pt idx="4">
                  <c:v>343.11</c:v>
                </c:pt>
                <c:pt idx="5">
                  <c:v>342.13</c:v>
                </c:pt>
                <c:pt idx="6">
                  <c:v>292.505</c:v>
                </c:pt>
                <c:pt idx="7">
                  <c:v>287.77</c:v>
                </c:pt>
                <c:pt idx="8">
                  <c:v>264.52699999999999</c:v>
                </c:pt>
              </c:numCache>
            </c:numRef>
          </c:val>
          <c:extLst>
            <c:ext xmlns:c16="http://schemas.microsoft.com/office/drawing/2014/chart" uri="{C3380CC4-5D6E-409C-BE32-E72D297353CC}">
              <c16:uniqueId val="{00000000-CA21-47B9-9C37-037DB09A1EF9}"/>
            </c:ext>
          </c:extLst>
        </c:ser>
        <c:ser>
          <c:idx val="0"/>
          <c:order val="1"/>
          <c:tx>
            <c:strRef>
              <c:f>Graphs!$H$3</c:f>
              <c:strCache>
                <c:ptCount val="1"/>
                <c:pt idx="0">
                  <c:v>Chiffre d'affaires</c:v>
                </c:pt>
              </c:strCache>
            </c:strRef>
          </c:tx>
          <c:spPr>
            <a:solidFill>
              <a:srgbClr val="FFC50D"/>
            </a:solidFill>
            <a:ln>
              <a:solidFill>
                <a:schemeClr val="tx1"/>
              </a:solidFill>
            </a:ln>
            <a:effectLst/>
          </c:spPr>
          <c:invertIfNegative val="0"/>
          <c:cat>
            <c:strRef>
              <c:f>Graphs!$E$8:$E$16</c:f>
              <c:strCache>
                <c:ptCount val="9"/>
                <c:pt idx="0">
                  <c:v>T2-24</c:v>
                </c:pt>
                <c:pt idx="1">
                  <c:v>T3-24</c:v>
                </c:pt>
                <c:pt idx="2">
                  <c:v>T4-24</c:v>
                </c:pt>
                <c:pt idx="3">
                  <c:v>T1-25</c:v>
                </c:pt>
                <c:pt idx="4">
                  <c:v>T2-25</c:v>
                </c:pt>
                <c:pt idx="5">
                  <c:v>T3-25</c:v>
                </c:pt>
                <c:pt idx="6">
                  <c:v>T4-25</c:v>
                </c:pt>
                <c:pt idx="7">
                  <c:v>T1-26</c:v>
                </c:pt>
                <c:pt idx="8">
                  <c:v>T2-26</c:v>
                </c:pt>
              </c:strCache>
            </c:strRef>
          </c:cat>
          <c:val>
            <c:numRef>
              <c:f>Graphs!$I$8:$I$16</c:f>
              <c:numCache>
                <c:formatCode>\$#,##0_);"($"#,##0\)</c:formatCode>
                <c:ptCount val="9"/>
                <c:pt idx="0">
                  <c:v>268.35491500000001</c:v>
                </c:pt>
                <c:pt idx="1">
                  <c:v>256.54050799999999</c:v>
                </c:pt>
                <c:pt idx="2">
                  <c:v>258.65199999999999</c:v>
                </c:pt>
                <c:pt idx="3">
                  <c:v>267.78300000000002</c:v>
                </c:pt>
                <c:pt idx="4">
                  <c:v>282.28300000000002</c:v>
                </c:pt>
                <c:pt idx="5">
                  <c:v>292.84500000000003</c:v>
                </c:pt>
                <c:pt idx="6">
                  <c:v>295.19599999999997</c:v>
                </c:pt>
                <c:pt idx="7">
                  <c:v>306.52699999999999</c:v>
                </c:pt>
                <c:pt idx="8">
                  <c:v>296.44199999999995</c:v>
                </c:pt>
              </c:numCache>
            </c:numRef>
          </c:val>
          <c:extLst>
            <c:ext xmlns:c16="http://schemas.microsoft.com/office/drawing/2014/chart" uri="{C3380CC4-5D6E-409C-BE32-E72D297353CC}">
              <c16:uniqueId val="{00000001-CA21-47B9-9C37-037DB09A1EF9}"/>
            </c:ext>
          </c:extLst>
        </c:ser>
        <c:dLbls>
          <c:showLegendKey val="0"/>
          <c:showVal val="0"/>
          <c:showCatName val="0"/>
          <c:showSerName val="0"/>
          <c:showPercent val="0"/>
          <c:showBubbleSize val="0"/>
        </c:dLbls>
        <c:gapWidth val="219"/>
        <c:axId val="1804705312"/>
        <c:axId val="1"/>
      </c:barChart>
      <c:catAx>
        <c:axId val="1804705312"/>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0" vert="horz"/>
          <a:lstStyle/>
          <a:p>
            <a:pPr>
              <a:defRPr sz="1000" b="0" i="0" u="none" strike="noStrike" baseline="0">
                <a:solidFill>
                  <a:srgbClr val="333333"/>
                </a:solidFill>
                <a:latin typeface="Calibri"/>
                <a:ea typeface="Calibri"/>
                <a:cs typeface="Calibri"/>
              </a:defRPr>
            </a:pPr>
            <a:endParaRPr lang="fr-FR"/>
          </a:p>
        </c:txPr>
        <c:crossAx val="1"/>
        <c:crosses val="autoZero"/>
        <c:auto val="1"/>
        <c:lblAlgn val="ctr"/>
        <c:lblOffset val="100"/>
        <c:noMultiLvlLbl val="0"/>
      </c:catAx>
      <c:valAx>
        <c:axId val="1"/>
        <c:scaling>
          <c:orientation val="minMax"/>
          <c:max val="350"/>
        </c:scaling>
        <c:delete val="0"/>
        <c:axPos val="l"/>
        <c:numFmt formatCode="#,##0\ [$$-C0C]" sourceLinked="0"/>
        <c:majorTickMark val="none"/>
        <c:minorTickMark val="none"/>
        <c:tickLblPos val="nextTo"/>
        <c:spPr>
          <a:noFill/>
          <a:ln w="6350">
            <a:noFill/>
          </a:ln>
        </c:spPr>
        <c:txPr>
          <a:bodyPr rot="0" vert="horz"/>
          <a:lstStyle/>
          <a:p>
            <a:pPr>
              <a:defRPr sz="1000" b="0" i="0" u="none" strike="noStrike" baseline="0">
                <a:solidFill>
                  <a:srgbClr val="333333"/>
                </a:solidFill>
                <a:latin typeface="Calibri"/>
                <a:ea typeface="Calibri"/>
                <a:cs typeface="Calibri"/>
              </a:defRPr>
            </a:pPr>
            <a:endParaRPr lang="fr-FR"/>
          </a:p>
        </c:txPr>
        <c:crossAx val="1804705312"/>
        <c:crosses val="autoZero"/>
        <c:crossBetween val="between"/>
        <c:majorUnit val="50"/>
      </c:valAx>
      <c:spPr>
        <a:noFill/>
        <a:ln w="25400">
          <a:noFill/>
        </a:ln>
      </c:spPr>
    </c:plotArea>
    <c:legend>
      <c:legendPos val="r"/>
      <c:legendEntry>
        <c:idx val="0"/>
        <c:txPr>
          <a:bodyPr/>
          <a:lstStyle/>
          <a:p>
            <a:pPr>
              <a:defRPr sz="900" b="0" i="0" u="none" strike="noStrike" baseline="0">
                <a:solidFill>
                  <a:srgbClr val="333333"/>
                </a:solidFill>
                <a:latin typeface="Calibri"/>
                <a:ea typeface="Calibri"/>
                <a:cs typeface="Calibri"/>
              </a:defRPr>
            </a:pPr>
            <a:endParaRPr lang="en-US"/>
          </a:p>
        </c:txPr>
      </c:legendEntry>
      <c:legendEntry>
        <c:idx val="1"/>
        <c:txPr>
          <a:bodyPr/>
          <a:lstStyle/>
          <a:p>
            <a:pPr>
              <a:defRPr sz="900" b="0" i="0" u="none" strike="noStrike" baseline="0">
                <a:solidFill>
                  <a:srgbClr val="333333"/>
                </a:solidFill>
                <a:latin typeface="Calibri"/>
                <a:ea typeface="Calibri"/>
                <a:cs typeface="Calibri"/>
              </a:defRPr>
            </a:pPr>
            <a:endParaRPr lang="en-US"/>
          </a:p>
        </c:txPr>
      </c:legendEntry>
      <c:layout>
        <c:manualLayout>
          <c:xMode val="edge"/>
          <c:yMode val="edge"/>
          <c:x val="6.6777175040479864E-2"/>
          <c:y val="0.91565837071784462"/>
          <c:w val="0.88070866141732296"/>
          <c:h val="7.1664320945389104E-2"/>
        </c:manualLayout>
      </c:layout>
      <c:overlay val="0"/>
      <c:spPr>
        <a:noFill/>
        <a:ln w="25400">
          <a:noFill/>
        </a:ln>
      </c:spPr>
      <c:txPr>
        <a:bodyPr/>
        <a:lstStyle/>
        <a:p>
          <a:pPr>
            <a:defRPr sz="90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r>
              <a:rPr lang="en-CA" sz="1600" b="1">
                <a:solidFill>
                  <a:srgbClr val="3D4856"/>
                </a:solidFill>
                <a:latin typeface="Aptos" panose="020B0004020202020204" pitchFamily="34" charset="0"/>
              </a:rPr>
              <a:t>Chiffre d’affaires</a:t>
            </a:r>
            <a:r>
              <a:rPr lang="en-CA" sz="1600">
                <a:solidFill>
                  <a:srgbClr val="3D4856"/>
                </a:solidFill>
                <a:latin typeface="Aptos" panose="020B0004020202020204" pitchFamily="34" charset="0"/>
              </a:rPr>
              <a:t> </a:t>
            </a:r>
          </a:p>
          <a:p>
            <a:pPr>
              <a:defRPr sz="1600">
                <a:solidFill>
                  <a:srgbClr val="3D4856"/>
                </a:solidFill>
                <a:latin typeface="Aptos" panose="020B0004020202020204" pitchFamily="34" charset="0"/>
              </a:defRPr>
            </a:pPr>
            <a:r>
              <a:rPr lang="en-CA" sz="1200">
                <a:solidFill>
                  <a:srgbClr val="3D4856"/>
                </a:solidFill>
                <a:latin typeface="Aptos" panose="020B0004020202020204" pitchFamily="34" charset="0"/>
              </a:rPr>
              <a:t>(M$ US)</a:t>
            </a:r>
          </a:p>
        </c:rich>
      </c:tx>
      <c:layout>
        <c:manualLayout>
          <c:xMode val="edge"/>
          <c:yMode val="edge"/>
          <c:x val="0.32890541564233539"/>
          <c:y val="0"/>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3.3112117912031273E-2"/>
          <c:y val="0.21019310630745619"/>
          <c:w val="0.94396410814887011"/>
          <c:h val="0.64920426040354118"/>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5CEA-4650-81CA-65E7B7542F4A}"/>
              </c:ext>
            </c:extLst>
          </c:dPt>
          <c:dLbls>
            <c:dLbl>
              <c:idx val="0"/>
              <c:layout>
                <c:manualLayout>
                  <c:x val="0"/>
                  <c:y val="1.0245901639344262E-2"/>
                </c:manualLayout>
              </c:layout>
              <c:tx>
                <c:rich>
                  <a:bodyPr/>
                  <a:lstStyle/>
                  <a:p>
                    <a:r>
                      <a:rPr lang="en-US"/>
                      <a:t>77,7 $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CEA-4650-81CA-65E7B7542F4A}"/>
                </c:ext>
              </c:extLst>
            </c:dLbl>
            <c:dLbl>
              <c:idx val="1"/>
              <c:layout>
                <c:manualLayout>
                  <c:x val="-1.0951682936596532E-16"/>
                  <c:y val="0"/>
                </c:manualLayout>
              </c:layout>
              <c:tx>
                <c:rich>
                  <a:bodyPr/>
                  <a:lstStyle/>
                  <a:p>
                    <a:r>
                      <a:rPr lang="en-US"/>
                      <a:t>67,6 $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5CEA-4650-81CA-65E7B7542F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T2-E25</c:v>
                </c:pt>
                <c:pt idx="1">
                  <c:v>T2-E26</c:v>
                </c:pt>
              </c:strCache>
            </c:strRef>
          </c:cat>
          <c:val>
            <c:numRef>
              <c:f>Sheet1!$B$2:$B$3</c:f>
              <c:numCache>
                <c:formatCode>General</c:formatCode>
                <c:ptCount val="2"/>
                <c:pt idx="0">
                  <c:v>77.695999999999998</c:v>
                </c:pt>
                <c:pt idx="1">
                  <c:v>67.611000000000004</c:v>
                </c:pt>
              </c:numCache>
            </c:numRef>
          </c:val>
          <c:extLst>
            <c:ext xmlns:c16="http://schemas.microsoft.com/office/drawing/2014/chart" uri="{C3380CC4-5D6E-409C-BE32-E72D297353CC}">
              <c16:uniqueId val="{00000003-5CEA-4650-81CA-65E7B7542F4A}"/>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90"/>
          <c:min val="0"/>
        </c:scaling>
        <c:delete val="1"/>
        <c:axPos val="l"/>
        <c:numFmt formatCode="General" sourceLinked="1"/>
        <c:majorTickMark val="out"/>
        <c:minorTickMark val="none"/>
        <c:tickLblPos val="nextTo"/>
        <c:crossAx val="1999428255"/>
        <c:crosses val="autoZero"/>
        <c:crossBetween val="between"/>
        <c:majorUnit val="3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en-CA"/>
              <a:t>T2-E25</a:t>
            </a:r>
          </a:p>
        </c:rich>
      </c:tx>
      <c:layout>
        <c:manualLayout>
          <c:xMode val="edge"/>
          <c:yMode val="edge"/>
          <c:x val="0.2121428425232306"/>
          <c:y val="0"/>
        </c:manualLayout>
      </c:layout>
      <c:overlay val="0"/>
      <c:spPr>
        <a:noFill/>
        <a:ln w="25400">
          <a:noFill/>
        </a:ln>
      </c:spPr>
    </c:title>
    <c:autoTitleDeleted val="0"/>
    <c:plotArea>
      <c:layout>
        <c:manualLayout>
          <c:layoutTarget val="inner"/>
          <c:xMode val="edge"/>
          <c:yMode val="edge"/>
          <c:x val="0.19666132806636918"/>
          <c:y val="0.17780473599581584"/>
          <c:w val="0.71037581699346408"/>
          <c:h val="0.71187443034859144"/>
        </c:manualLayout>
      </c:layout>
      <c:doughnutChart>
        <c:varyColors val="1"/>
        <c:ser>
          <c:idx val="1"/>
          <c:order val="0"/>
          <c:spPr>
            <a:ln w="12700">
              <a:solidFill>
                <a:schemeClr val="bg1"/>
              </a:solidFill>
            </a:ln>
          </c:spPr>
          <c:dPt>
            <c:idx val="0"/>
            <c:bubble3D val="0"/>
            <c:spPr>
              <a:solidFill>
                <a:srgbClr val="1B6099"/>
              </a:solidFill>
              <a:ln w="12700">
                <a:solidFill>
                  <a:schemeClr val="bg1"/>
                </a:solidFill>
              </a:ln>
              <a:effectLst/>
            </c:spPr>
            <c:extLst>
              <c:ext xmlns:c16="http://schemas.microsoft.com/office/drawing/2014/chart" uri="{C3380CC4-5D6E-409C-BE32-E72D297353CC}">
                <c16:uniqueId val="{00000001-1AE4-4B17-8539-7C8CE2FD8544}"/>
              </c:ext>
            </c:extLst>
          </c:dPt>
          <c:dPt>
            <c:idx val="1"/>
            <c:bubble3D val="0"/>
            <c:spPr>
              <a:solidFill>
                <a:srgbClr val="FFC50D"/>
              </a:solidFill>
              <a:ln w="12700">
                <a:solidFill>
                  <a:schemeClr val="bg1"/>
                </a:solidFill>
              </a:ln>
              <a:effectLst/>
            </c:spPr>
            <c:extLst>
              <c:ext xmlns:c16="http://schemas.microsoft.com/office/drawing/2014/chart" uri="{C3380CC4-5D6E-409C-BE32-E72D297353CC}">
                <c16:uniqueId val="{00000003-1AE4-4B17-8539-7C8CE2FD8544}"/>
              </c:ext>
            </c:extLst>
          </c:dPt>
          <c:dPt>
            <c:idx val="2"/>
            <c:bubble3D val="0"/>
            <c:spPr>
              <a:solidFill>
                <a:schemeClr val="accent1">
                  <a:lumMod val="60000"/>
                  <a:lumOff val="40000"/>
                </a:schemeClr>
              </a:solidFill>
              <a:ln w="12700">
                <a:solidFill>
                  <a:schemeClr val="bg1"/>
                </a:solidFill>
              </a:ln>
              <a:effectLst/>
            </c:spPr>
            <c:extLst>
              <c:ext xmlns:c16="http://schemas.microsoft.com/office/drawing/2014/chart" uri="{C3380CC4-5D6E-409C-BE32-E72D297353CC}">
                <c16:uniqueId val="{00000005-1AE4-4B17-8539-7C8CE2FD8544}"/>
              </c:ext>
            </c:extLst>
          </c:dPt>
          <c:dPt>
            <c:idx val="3"/>
            <c:bubble3D val="0"/>
            <c:spPr>
              <a:solidFill>
                <a:schemeClr val="accent2">
                  <a:lumMod val="75000"/>
                </a:schemeClr>
              </a:solidFill>
              <a:ln w="12700">
                <a:solidFill>
                  <a:schemeClr val="bg1"/>
                </a:solidFill>
              </a:ln>
              <a:effectLst/>
            </c:spPr>
            <c:extLst>
              <c:ext xmlns:c16="http://schemas.microsoft.com/office/drawing/2014/chart" uri="{C3380CC4-5D6E-409C-BE32-E72D297353CC}">
                <c16:uniqueId val="{00000007-1AE4-4B17-8539-7C8CE2FD8544}"/>
              </c:ext>
            </c:extLst>
          </c:dPt>
          <c:dPt>
            <c:idx val="4"/>
            <c:bubble3D val="0"/>
            <c:spPr>
              <a:solidFill>
                <a:srgbClr val="44546A"/>
              </a:solidFill>
              <a:ln w="12700">
                <a:solidFill>
                  <a:schemeClr val="bg1"/>
                </a:solidFill>
              </a:ln>
              <a:effectLst/>
            </c:spPr>
            <c:extLst>
              <c:ext xmlns:c16="http://schemas.microsoft.com/office/drawing/2014/chart" uri="{C3380CC4-5D6E-409C-BE32-E72D297353CC}">
                <c16:uniqueId val="{00000009-1AE4-4B17-8539-7C8CE2FD8544}"/>
              </c:ext>
            </c:extLst>
          </c:dPt>
          <c:dLbls>
            <c:dLbl>
              <c:idx val="0"/>
              <c:layout>
                <c:manualLayout>
                  <c:x val="8.365550853238507E-2"/>
                  <c:y val="0.22091677333587223"/>
                </c:manualLayout>
              </c:layout>
              <c:tx>
                <c:rich>
                  <a:bodyPr/>
                  <a:lstStyle/>
                  <a:p>
                    <a:pPr>
                      <a:defRPr sz="1000" b="0" i="0" u="none" strike="noStrike" baseline="0">
                        <a:solidFill>
                          <a:srgbClr val="000000"/>
                        </a:solidFill>
                        <a:latin typeface="Calibri"/>
                        <a:ea typeface="Calibri"/>
                        <a:cs typeface="Calibri"/>
                      </a:defRPr>
                    </a:pPr>
                    <a:r>
                      <a:rPr lang="en-US"/>
                      <a:t>51,0 %</a:t>
                    </a:r>
                  </a:p>
                </c:rich>
              </c:tx>
              <c:spPr>
                <a:noFill/>
                <a:ln w="25400">
                  <a:noFill/>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AE4-4B17-8539-7C8CE2FD8544}"/>
                </c:ext>
              </c:extLst>
            </c:dLbl>
            <c:dLbl>
              <c:idx val="1"/>
              <c:layout>
                <c:manualLayout>
                  <c:x val="-0.10325519163524755"/>
                  <c:y val="0.10926726567154565"/>
                </c:manualLayout>
              </c:layout>
              <c:tx>
                <c:rich>
                  <a:bodyPr/>
                  <a:lstStyle/>
                  <a:p>
                    <a:pPr>
                      <a:defRPr sz="1000" b="0" i="0" u="none" strike="noStrike" baseline="0">
                        <a:solidFill>
                          <a:srgbClr val="000000"/>
                        </a:solidFill>
                        <a:latin typeface="Calibri"/>
                        <a:ea typeface="Calibri"/>
                        <a:cs typeface="Calibri"/>
                      </a:defRPr>
                    </a:pPr>
                    <a:r>
                      <a:rPr lang="en-US"/>
                      <a:t>19,5 %</a:t>
                    </a:r>
                  </a:p>
                </c:rich>
              </c:tx>
              <c:spPr>
                <a:noFill/>
                <a:ln w="25400">
                  <a:noFill/>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AE4-4B17-8539-7C8CE2FD8544}"/>
                </c:ext>
              </c:extLst>
            </c:dLbl>
            <c:dLbl>
              <c:idx val="2"/>
              <c:layout>
                <c:manualLayout>
                  <c:x val="-0.1300459434328177"/>
                  <c:y val="-9.614421676593074E-2"/>
                </c:manualLayout>
              </c:layout>
              <c:tx>
                <c:rich>
                  <a:bodyPr/>
                  <a:lstStyle/>
                  <a:p>
                    <a:pPr>
                      <a:defRPr sz="1000" b="0" i="0" u="none" strike="noStrike" baseline="0">
                        <a:solidFill>
                          <a:srgbClr val="000000"/>
                        </a:solidFill>
                        <a:latin typeface="Calibri"/>
                        <a:ea typeface="Calibri"/>
                        <a:cs typeface="Calibri"/>
                      </a:defRPr>
                    </a:pPr>
                    <a:r>
                      <a:rPr lang="en-US"/>
                      <a:t>12,2 %</a:t>
                    </a:r>
                  </a:p>
                </c:rich>
              </c:tx>
              <c:spPr>
                <a:noFill/>
                <a:ln w="25400">
                  <a:noFill/>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AE4-4B17-8539-7C8CE2FD8544}"/>
                </c:ext>
              </c:extLst>
            </c:dLbl>
            <c:dLbl>
              <c:idx val="3"/>
              <c:layout>
                <c:manualLayout>
                  <c:x val="-0.16339869281045752"/>
                  <c:y val="-4.6583850931677016E-2"/>
                </c:manualLayout>
              </c:layout>
              <c:tx>
                <c:rich>
                  <a:bodyPr/>
                  <a:lstStyle/>
                  <a:p>
                    <a:pPr>
                      <a:defRPr sz="1000" b="0" i="0" u="none" strike="noStrike" baseline="0">
                        <a:solidFill>
                          <a:srgbClr val="000000"/>
                        </a:solidFill>
                        <a:latin typeface="Calibri"/>
                        <a:ea typeface="Calibri"/>
                        <a:cs typeface="Calibri"/>
                      </a:defRPr>
                    </a:pPr>
                    <a:r>
                      <a:rPr lang="en-US"/>
                      <a:t>16,7 %</a:t>
                    </a:r>
                  </a:p>
                </c:rich>
              </c:tx>
              <c:spPr>
                <a:noFill/>
                <a:ln w="25400">
                  <a:noFill/>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AE4-4B17-8539-7C8CE2FD8544}"/>
                </c:ext>
              </c:extLst>
            </c:dLbl>
            <c:dLbl>
              <c:idx val="4"/>
              <c:layout>
                <c:manualLayout>
                  <c:x val="1.6623919567057374E-2"/>
                  <c:y val="-9.8470685796177307E-2"/>
                </c:manualLayout>
              </c:layout>
              <c:tx>
                <c:rich>
                  <a:bodyPr/>
                  <a:lstStyle/>
                  <a:p>
                    <a:pPr>
                      <a:defRPr sz="1000" b="0" i="0" u="none" strike="noStrike" baseline="0">
                        <a:solidFill>
                          <a:srgbClr val="000000"/>
                        </a:solidFill>
                        <a:latin typeface="Calibri"/>
                        <a:ea typeface="Calibri"/>
                        <a:cs typeface="Calibri"/>
                      </a:defRPr>
                    </a:pPr>
                    <a:r>
                      <a:rPr lang="en-US"/>
                      <a:t>0,6 %</a:t>
                    </a:r>
                  </a:p>
                </c:rich>
              </c:tx>
              <c:spPr>
                <a:noFill/>
                <a:ln w="25400">
                  <a:noFill/>
                </a:ln>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1AE4-4B17-8539-7C8CE2FD8544}"/>
                </c:ext>
              </c:extLst>
            </c:dLbl>
            <c:spPr>
              <a:noFill/>
              <a:ln w="25400">
                <a:noFill/>
              </a:ln>
            </c:spPr>
            <c:txPr>
              <a:bodyPr wrap="square" lIns="38100" tIns="19050" rIns="38100" bIns="19050" anchor="ctr">
                <a:spAutoFit/>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Graphs!$F$43:$F$47</c:f>
              <c:strCache>
                <c:ptCount val="5"/>
                <c:pt idx="0">
                  <c:v>North America</c:v>
                </c:pt>
                <c:pt idx="1">
                  <c:v>Europe</c:v>
                </c:pt>
                <c:pt idx="2">
                  <c:v>Asia Pacific</c:v>
                </c:pt>
                <c:pt idx="3">
                  <c:v>Africa &amp; Middle East</c:v>
                </c:pt>
                <c:pt idx="4">
                  <c:v>South &amp; Central America</c:v>
                </c:pt>
              </c:strCache>
            </c:strRef>
          </c:cat>
          <c:val>
            <c:numRef>
              <c:f>Graphs!$H$43:$H$47</c:f>
              <c:numCache>
                <c:formatCode>0.0%</c:formatCode>
                <c:ptCount val="5"/>
                <c:pt idx="0">
                  <c:v>0.51030941103789129</c:v>
                </c:pt>
                <c:pt idx="1">
                  <c:v>0.19464322487644151</c:v>
                </c:pt>
                <c:pt idx="2">
                  <c:v>0.1218466845140033</c:v>
                </c:pt>
                <c:pt idx="3">
                  <c:v>0.16734452224052718</c:v>
                </c:pt>
                <c:pt idx="4">
                  <c:v>5.8561573311367377E-3</c:v>
                </c:pt>
              </c:numCache>
            </c:numRef>
          </c:val>
          <c:extLst>
            <c:ext xmlns:c16="http://schemas.microsoft.com/office/drawing/2014/chart" uri="{C3380CC4-5D6E-409C-BE32-E72D297353CC}">
              <c16:uniqueId val="{0000000A-1AE4-4B17-8539-7C8CE2FD8544}"/>
            </c:ext>
          </c:extLst>
        </c:ser>
        <c:dLbls>
          <c:showLegendKey val="0"/>
          <c:showVal val="0"/>
          <c:showCatName val="0"/>
          <c:showSerName val="0"/>
          <c:showPercent val="0"/>
          <c:showBubbleSize val="0"/>
          <c:showLeaderLines val="0"/>
        </c:dLbls>
        <c:firstSliceAng val="0"/>
        <c:holeSize val="75"/>
      </c:doughnutChart>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333333"/>
                </a:solidFill>
                <a:latin typeface="Calibri"/>
                <a:ea typeface="Calibri"/>
                <a:cs typeface="Calibri"/>
              </a:defRPr>
            </a:pPr>
            <a:r>
              <a:rPr lang="fr-CA"/>
              <a:t>T2-E26</a:t>
            </a:r>
          </a:p>
        </c:rich>
      </c:tx>
      <c:layout>
        <c:manualLayout>
          <c:xMode val="edge"/>
          <c:yMode val="edge"/>
          <c:x val="0.16392004845548153"/>
          <c:y val="5.0505742118203602E-3"/>
        </c:manualLayout>
      </c:layout>
      <c:overlay val="0"/>
      <c:spPr>
        <a:noFill/>
        <a:ln w="25400">
          <a:noFill/>
        </a:ln>
      </c:spPr>
    </c:title>
    <c:autoTitleDeleted val="0"/>
    <c:plotArea>
      <c:layout>
        <c:manualLayout>
          <c:layoutTarget val="inner"/>
          <c:xMode val="edge"/>
          <c:yMode val="edge"/>
          <c:x val="0.13506184803822596"/>
          <c:y val="0.17317025095183261"/>
          <c:w val="0.45827444646342286"/>
          <c:h val="0.70643096490409052"/>
        </c:manualLayout>
      </c:layout>
      <c:doughnutChart>
        <c:varyColors val="1"/>
        <c:ser>
          <c:idx val="1"/>
          <c:order val="0"/>
          <c:spPr>
            <a:ln w="12700">
              <a:solidFill>
                <a:schemeClr val="bg1"/>
              </a:solidFill>
            </a:ln>
          </c:spPr>
          <c:dPt>
            <c:idx val="0"/>
            <c:bubble3D val="0"/>
            <c:spPr>
              <a:solidFill>
                <a:srgbClr val="1B6099"/>
              </a:solidFill>
              <a:ln w="12700">
                <a:solidFill>
                  <a:schemeClr val="bg1"/>
                </a:solidFill>
              </a:ln>
            </c:spPr>
            <c:extLst>
              <c:ext xmlns:c16="http://schemas.microsoft.com/office/drawing/2014/chart" uri="{C3380CC4-5D6E-409C-BE32-E72D297353CC}">
                <c16:uniqueId val="{00000001-3E81-4744-BD8A-8A8152DF9541}"/>
              </c:ext>
            </c:extLst>
          </c:dPt>
          <c:dPt>
            <c:idx val="1"/>
            <c:bubble3D val="0"/>
            <c:spPr>
              <a:solidFill>
                <a:srgbClr val="FFC50D"/>
              </a:solidFill>
              <a:ln w="12700">
                <a:solidFill>
                  <a:schemeClr val="bg1"/>
                </a:solidFill>
              </a:ln>
            </c:spPr>
            <c:extLst>
              <c:ext xmlns:c16="http://schemas.microsoft.com/office/drawing/2014/chart" uri="{C3380CC4-5D6E-409C-BE32-E72D297353CC}">
                <c16:uniqueId val="{00000003-3E81-4744-BD8A-8A8152DF9541}"/>
              </c:ext>
            </c:extLst>
          </c:dPt>
          <c:dPt>
            <c:idx val="2"/>
            <c:bubble3D val="0"/>
            <c:spPr>
              <a:solidFill>
                <a:srgbClr val="8FAADC"/>
              </a:solidFill>
              <a:ln w="12700">
                <a:solidFill>
                  <a:schemeClr val="bg1"/>
                </a:solidFill>
              </a:ln>
            </c:spPr>
            <c:extLst>
              <c:ext xmlns:c16="http://schemas.microsoft.com/office/drawing/2014/chart" uri="{C3380CC4-5D6E-409C-BE32-E72D297353CC}">
                <c16:uniqueId val="{00000005-3E81-4744-BD8A-8A8152DF9541}"/>
              </c:ext>
            </c:extLst>
          </c:dPt>
          <c:dPt>
            <c:idx val="3"/>
            <c:bubble3D val="0"/>
            <c:spPr>
              <a:solidFill>
                <a:srgbClr val="C55A11"/>
              </a:solidFill>
              <a:ln w="12700">
                <a:solidFill>
                  <a:schemeClr val="bg1"/>
                </a:solidFill>
              </a:ln>
            </c:spPr>
            <c:extLst>
              <c:ext xmlns:c16="http://schemas.microsoft.com/office/drawing/2014/chart" uri="{C3380CC4-5D6E-409C-BE32-E72D297353CC}">
                <c16:uniqueId val="{00000007-3E81-4744-BD8A-8A8152DF9541}"/>
              </c:ext>
            </c:extLst>
          </c:dPt>
          <c:dPt>
            <c:idx val="4"/>
            <c:bubble3D val="0"/>
            <c:spPr>
              <a:solidFill>
                <a:srgbClr val="44546A"/>
              </a:solidFill>
              <a:ln w="12700">
                <a:solidFill>
                  <a:schemeClr val="bg1"/>
                </a:solidFill>
              </a:ln>
            </c:spPr>
            <c:extLst>
              <c:ext xmlns:c16="http://schemas.microsoft.com/office/drawing/2014/chart" uri="{C3380CC4-5D6E-409C-BE32-E72D297353CC}">
                <c16:uniqueId val="{00000009-3E81-4744-BD8A-8A8152DF9541}"/>
              </c:ext>
            </c:extLst>
          </c:dPt>
          <c:dLbls>
            <c:dLbl>
              <c:idx val="0"/>
              <c:layout>
                <c:manualLayout>
                  <c:x val="-6.8411064001615805E-3"/>
                  <c:y val="0.28120008714325717"/>
                </c:manualLayout>
              </c:layout>
              <c:tx>
                <c:rich>
                  <a:bodyPr wrap="square" lIns="38100" tIns="19050" rIns="38100" bIns="19050" anchor="ctr">
                    <a:spAutoFit/>
                  </a:bodyPr>
                  <a:lstStyle/>
                  <a:p>
                    <a:pPr>
                      <a:defRPr/>
                    </a:pPr>
                    <a:r>
                      <a:rPr lang="en-US"/>
                      <a:t>55,2 %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3E81-4744-BD8A-8A8152DF9541}"/>
                </c:ext>
              </c:extLst>
            </c:dLbl>
            <c:dLbl>
              <c:idx val="1"/>
              <c:layout>
                <c:manualLayout>
                  <c:x val="-4.0983606557377081E-2"/>
                  <c:y val="9.2307692307692313E-2"/>
                </c:manualLayout>
              </c:layout>
              <c:tx>
                <c:rich>
                  <a:bodyPr wrap="square" lIns="38100" tIns="19050" rIns="38100" bIns="19050" anchor="ctr">
                    <a:spAutoFit/>
                  </a:bodyPr>
                  <a:lstStyle/>
                  <a:p>
                    <a:pPr>
                      <a:defRPr/>
                    </a:pPr>
                    <a:r>
                      <a:rPr lang="en-US"/>
                      <a:t>11,6 %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3E81-4744-BD8A-8A8152DF9541}"/>
                </c:ext>
              </c:extLst>
            </c:dLbl>
            <c:dLbl>
              <c:idx val="2"/>
              <c:layout>
                <c:manualLayout>
                  <c:x val="-9.2213114754098366E-2"/>
                  <c:y val="-5.128205128205128E-2"/>
                </c:manualLayout>
              </c:layout>
              <c:tx>
                <c:rich>
                  <a:bodyPr wrap="square" lIns="38100" tIns="19050" rIns="38100" bIns="19050" anchor="ctr">
                    <a:spAutoFit/>
                  </a:bodyPr>
                  <a:lstStyle/>
                  <a:p>
                    <a:pPr>
                      <a:defRPr/>
                    </a:pPr>
                    <a:r>
                      <a:rPr lang="en-US"/>
                      <a:t>25,9 %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3E81-4744-BD8A-8A8152DF9541}"/>
                </c:ext>
              </c:extLst>
            </c:dLbl>
            <c:dLbl>
              <c:idx val="3"/>
              <c:layout>
                <c:manualLayout>
                  <c:x val="-8.8797814207650275E-2"/>
                  <c:y val="-7.6923076923076941E-2"/>
                </c:manualLayout>
              </c:layout>
              <c:tx>
                <c:rich>
                  <a:bodyPr wrap="square" lIns="38100" tIns="19050" rIns="38100" bIns="19050" anchor="ctr">
                    <a:spAutoFit/>
                  </a:bodyPr>
                  <a:lstStyle/>
                  <a:p>
                    <a:pPr>
                      <a:defRPr/>
                    </a:pPr>
                    <a:r>
                      <a:rPr lang="en-US"/>
                      <a:t>4,7 %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E81-4744-BD8A-8A8152DF9541}"/>
                </c:ext>
              </c:extLst>
            </c:dLbl>
            <c:dLbl>
              <c:idx val="4"/>
              <c:layout>
                <c:manualLayout>
                  <c:x val="-3.4153005464480873E-3"/>
                  <c:y val="-0.1076923076923077"/>
                </c:manualLayout>
              </c:layout>
              <c:tx>
                <c:rich>
                  <a:bodyPr wrap="square" lIns="38100" tIns="19050" rIns="38100" bIns="19050" anchor="ctr">
                    <a:spAutoFit/>
                  </a:bodyPr>
                  <a:lstStyle/>
                  <a:p>
                    <a:pPr>
                      <a:defRPr/>
                    </a:pPr>
                    <a:r>
                      <a:rPr lang="en-US"/>
                      <a:t>2,6 %</a:t>
                    </a:r>
                  </a:p>
                </c:rich>
              </c:tx>
              <c:spPr>
                <a:noFill/>
                <a:ln w="25400">
                  <a:noFill/>
                </a:ln>
              </c:spPr>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E81-4744-BD8A-8A8152DF9541}"/>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extLst>
          </c:dLbls>
          <c:cat>
            <c:strRef>
              <c:f>Graphs!$K$66:$K$70</c:f>
              <c:strCache>
                <c:ptCount val="5"/>
                <c:pt idx="0">
                  <c:v>Amérique du nord</c:v>
                </c:pt>
                <c:pt idx="1">
                  <c:v>Europe</c:v>
                </c:pt>
                <c:pt idx="2">
                  <c:v>Asie Pacifique</c:v>
                </c:pt>
                <c:pt idx="3">
                  <c:v>Afrique et Moyen orient</c:v>
                </c:pt>
                <c:pt idx="4">
                  <c:v>Amérique du sud et centrale</c:v>
                </c:pt>
              </c:strCache>
            </c:strRef>
          </c:cat>
          <c:val>
            <c:numRef>
              <c:f>Graphs!$M$66:$M$70</c:f>
              <c:numCache>
                <c:formatCode>0.0%</c:formatCode>
                <c:ptCount val="5"/>
                <c:pt idx="0">
                  <c:v>0.55200000000000005</c:v>
                </c:pt>
                <c:pt idx="1">
                  <c:v>0.11599999999999999</c:v>
                </c:pt>
                <c:pt idx="2">
                  <c:v>0.25900000000000001</c:v>
                </c:pt>
                <c:pt idx="3">
                  <c:v>4.7E-2</c:v>
                </c:pt>
                <c:pt idx="4">
                  <c:v>2.6000000000000002E-2</c:v>
                </c:pt>
              </c:numCache>
            </c:numRef>
          </c:val>
          <c:extLst>
            <c:ext xmlns:c16="http://schemas.microsoft.com/office/drawing/2014/chart" uri="{C3380CC4-5D6E-409C-BE32-E72D297353CC}">
              <c16:uniqueId val="{0000000A-3E81-4744-BD8A-8A8152DF9541}"/>
            </c:ext>
          </c:extLst>
        </c:ser>
        <c:dLbls>
          <c:showLegendKey val="0"/>
          <c:showVal val="0"/>
          <c:showCatName val="0"/>
          <c:showSerName val="0"/>
          <c:showPercent val="0"/>
          <c:showBubbleSize val="0"/>
          <c:showLeaderLines val="0"/>
        </c:dLbls>
        <c:firstSliceAng val="0"/>
        <c:holeSize val="75"/>
      </c:doughnutChart>
      <c:spPr>
        <a:noFill/>
        <a:ln w="25400">
          <a:noFill/>
        </a:ln>
      </c:spPr>
    </c:plotArea>
    <c:legend>
      <c:legendPos val="r"/>
      <c:layout>
        <c:manualLayout>
          <c:xMode val="edge"/>
          <c:yMode val="edge"/>
          <c:x val="0.63391641429436696"/>
          <c:y val="5.9349952797402315E-2"/>
          <c:w val="0.32721959755030622"/>
          <c:h val="0.78245349766061856"/>
        </c:manualLayout>
      </c:layout>
      <c:overlay val="0"/>
      <c:spPr>
        <a:noFill/>
        <a:ln w="25400">
          <a:noFill/>
        </a:ln>
      </c:spPr>
      <c:txPr>
        <a:bodyPr/>
        <a:lstStyle/>
        <a:p>
          <a:pPr>
            <a:defRPr sz="1000" b="0" i="0" u="none" strike="noStrike" baseline="0">
              <a:solidFill>
                <a:srgbClr val="333333"/>
              </a:solidFill>
              <a:latin typeface="Calibri"/>
              <a:ea typeface="Calibri"/>
              <a:cs typeface="Calibri"/>
            </a:defRPr>
          </a:pPr>
          <a:endParaRPr lang="en-US"/>
        </a:p>
      </c:txPr>
    </c:legend>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b="1">
                <a:solidFill>
                  <a:srgbClr val="3D4856"/>
                </a:solidFill>
                <a:latin typeface="Aptos" panose="020B0004020202020204" pitchFamily="34" charset="0"/>
              </a:rPr>
              <a:t>Marge</a:t>
            </a:r>
            <a:r>
              <a:rPr lang="en-CA" sz="1600" b="1" baseline="0">
                <a:solidFill>
                  <a:srgbClr val="3D4856"/>
                </a:solidFill>
                <a:latin typeface="Aptos" panose="020B0004020202020204" pitchFamily="34" charset="0"/>
              </a:rPr>
              <a:t> brute</a:t>
            </a:r>
            <a:br>
              <a:rPr lang="en-CA" sz="1600" b="1">
                <a:solidFill>
                  <a:srgbClr val="3D4856"/>
                </a:solidFill>
                <a:latin typeface="Aptos" panose="020B0004020202020204" pitchFamily="34" charset="0"/>
              </a:rPr>
            </a:br>
            <a:r>
              <a:rPr lang="en-CA" sz="1200" b="0">
                <a:solidFill>
                  <a:srgbClr val="3D4856"/>
                </a:solidFill>
                <a:latin typeface="Aptos" panose="020B0004020202020204" pitchFamily="34" charset="0"/>
              </a:rPr>
              <a:t>(M$ 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Profit</c:v>
                </c:pt>
              </c:strCache>
            </c:strRef>
          </c:tx>
          <c:spPr>
            <a:solidFill>
              <a:schemeClr val="accent1"/>
            </a:solidFill>
            <a:ln w="9525">
              <a:solidFill>
                <a:schemeClr val="tx1">
                  <a:lumMod val="95000"/>
                  <a:lumOff val="5000"/>
                </a:schemeClr>
              </a:solidFill>
            </a:ln>
            <a:effectLst/>
          </c:spPr>
          <c:invertIfNegative val="0"/>
          <c:dPt>
            <c:idx val="0"/>
            <c:invertIfNegative val="0"/>
            <c:bubble3D val="0"/>
            <c:spPr>
              <a:solidFill>
                <a:srgbClr val="0068A6"/>
              </a:solidFill>
              <a:ln w="9525">
                <a:solidFill>
                  <a:schemeClr val="tx1">
                    <a:lumMod val="95000"/>
                    <a:lumOff val="5000"/>
                  </a:schemeClr>
                </a:solidFill>
              </a:ln>
              <a:effectLst/>
            </c:spPr>
            <c:extLst>
              <c:ext xmlns:c16="http://schemas.microsoft.com/office/drawing/2014/chart" uri="{C3380CC4-5D6E-409C-BE32-E72D297353CC}">
                <c16:uniqueId val="{00000001-CDCC-4282-BD23-DAA2DAA61E46}"/>
              </c:ext>
            </c:extLst>
          </c:dPt>
          <c:dPt>
            <c:idx val="1"/>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3-CDCC-4282-BD23-DAA2DAA61E46}"/>
              </c:ext>
            </c:extLst>
          </c:dPt>
          <c:dLbls>
            <c:dLbl>
              <c:idx val="0"/>
              <c:layout>
                <c:manualLayout>
                  <c:x val="0"/>
                  <c:y val="9.9133750553724448E-3"/>
                </c:manualLayout>
              </c:layout>
              <c:tx>
                <c:rich>
                  <a:bodyPr/>
                  <a:lstStyle/>
                  <a:p>
                    <a:r>
                      <a:rPr lang="en-US"/>
                      <a:t>15,7 $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CC-4282-BD23-DAA2DAA61E46}"/>
                </c:ext>
              </c:extLst>
            </c:dLbl>
            <c:dLbl>
              <c:idx val="1"/>
              <c:tx>
                <c:rich>
                  <a:bodyPr/>
                  <a:lstStyle/>
                  <a:p>
                    <a:r>
                      <a:rPr lang="en-US"/>
                      <a:t>20,0 $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DCC-4282-BD23-DAA2DAA61E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T2-E26</c:v>
                </c:pt>
                <c:pt idx="1">
                  <c:v>T2-E25</c:v>
                </c:pt>
              </c:strCache>
            </c:strRef>
          </c:cat>
          <c:val>
            <c:numRef>
              <c:f>Sheet1!$B$2:$B$3</c:f>
              <c:numCache>
                <c:formatCode>General</c:formatCode>
                <c:ptCount val="2"/>
                <c:pt idx="0">
                  <c:v>15.675000000000001</c:v>
                </c:pt>
                <c:pt idx="1">
                  <c:v>19.954000000000001</c:v>
                </c:pt>
              </c:numCache>
            </c:numRef>
          </c:val>
          <c:extLst>
            <c:ext xmlns:c16="http://schemas.microsoft.com/office/drawing/2014/chart" uri="{C3380CC4-5D6E-409C-BE32-E72D297353CC}">
              <c16:uniqueId val="{00000004-CDCC-4282-BD23-DAA2DAA61E46}"/>
            </c:ext>
          </c:extLst>
        </c:ser>
        <c:dLbls>
          <c:showLegendKey val="0"/>
          <c:showVal val="0"/>
          <c:showCatName val="0"/>
          <c:showSerName val="0"/>
          <c:showPercent val="0"/>
          <c:showBubbleSize val="0"/>
        </c:dLbls>
        <c:gapWidth val="219"/>
        <c:axId val="1999428255"/>
        <c:axId val="3626815"/>
      </c:barChart>
      <c:catAx>
        <c:axId val="1999428255"/>
        <c:scaling>
          <c:orientation val="maxMin"/>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25"/>
          <c:min val="0"/>
        </c:scaling>
        <c:delete val="1"/>
        <c:axPos val="r"/>
        <c:majorGridlines>
          <c:spPr>
            <a:ln w="6350" cap="flat" cmpd="sng" algn="ctr">
              <a:noFill/>
              <a:round/>
            </a:ln>
            <a:effectLst/>
          </c:spPr>
        </c:majorGridlines>
        <c:numFmt formatCode="General" sourceLinked="1"/>
        <c:majorTickMark val="out"/>
        <c:minorTickMark val="none"/>
        <c:tickLblPos val="nextTo"/>
        <c:crossAx val="199942825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CA" sz="1600" b="1" noProof="0">
                <a:solidFill>
                  <a:schemeClr val="tx1"/>
                </a:solidFill>
              </a:rPr>
              <a:t>BAIIA </a:t>
            </a:r>
            <a:r>
              <a:rPr lang="fr-CA" sz="1600" b="1" baseline="0" noProof="0">
                <a:solidFill>
                  <a:schemeClr val="tx1"/>
                </a:solidFill>
              </a:rPr>
              <a:t>ajusté</a:t>
            </a:r>
            <a:r>
              <a:rPr lang="fr-CA" sz="1600" b="1" baseline="30000" noProof="0">
                <a:solidFill>
                  <a:schemeClr val="tx1"/>
                </a:solidFill>
              </a:rPr>
              <a:t>1 </a:t>
            </a:r>
            <a:r>
              <a:rPr lang="fr-CA" sz="1600" b="1" baseline="0" noProof="0">
                <a:solidFill>
                  <a:schemeClr val="tx1"/>
                </a:solidFill>
              </a:rPr>
              <a:t>et</a:t>
            </a:r>
            <a:r>
              <a:rPr lang="fr-CA" sz="1600" b="1" noProof="0">
                <a:solidFill>
                  <a:schemeClr val="tx1"/>
                </a:solidFill>
              </a:rPr>
              <a:t> résultat net ajusté</a:t>
            </a:r>
            <a:r>
              <a:rPr lang="fr-CA" sz="1600" b="1" baseline="30000" noProof="0">
                <a:solidFill>
                  <a:schemeClr val="tx1"/>
                </a:solidFill>
              </a:rPr>
              <a:t>1</a:t>
            </a:r>
          </a:p>
          <a:p>
            <a:pPr>
              <a:defRPr/>
            </a:pPr>
            <a:r>
              <a:rPr lang="fr-CA" sz="1200" b="0" baseline="0" noProof="0">
                <a:solidFill>
                  <a:schemeClr val="tx1"/>
                </a:solidFill>
                <a:latin typeface="Aptos" panose="020B0004020202020204" pitchFamily="34" charset="0"/>
              </a:rPr>
              <a:t>(M$ US)</a:t>
            </a:r>
            <a:endParaRPr lang="fr-CA" sz="1200" b="0" noProof="0">
              <a:solidFill>
                <a:schemeClr val="tx1"/>
              </a:solidFill>
              <a:latin typeface="Aptos" panose="020B000402020202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2754116787064323E-2"/>
          <c:y val="0.17210937183452413"/>
          <c:w val="0.93824356965042621"/>
          <c:h val="0.59340770654097041"/>
        </c:manualLayout>
      </c:layout>
      <c:barChart>
        <c:barDir val="col"/>
        <c:grouping val="clustered"/>
        <c:varyColors val="0"/>
        <c:ser>
          <c:idx val="0"/>
          <c:order val="0"/>
          <c:tx>
            <c:strRef>
              <c:f>Sheet1!$B$1</c:f>
              <c:strCache>
                <c:ptCount val="1"/>
                <c:pt idx="0">
                  <c:v>BAIIA ajusté</c:v>
                </c:pt>
              </c:strCache>
            </c:strRef>
          </c:tx>
          <c:spPr>
            <a:solidFill>
              <a:srgbClr val="0067A6"/>
            </a:solidFill>
            <a:ln w="9525">
              <a:solidFill>
                <a:schemeClr val="tx1">
                  <a:lumMod val="95000"/>
                  <a:lumOff val="5000"/>
                </a:schemeClr>
              </a:solidFill>
            </a:ln>
            <a:effectLst/>
          </c:spPr>
          <c:invertIfNegative val="0"/>
          <c:dPt>
            <c:idx val="0"/>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1-7E1D-4942-B25B-C57ED58BC641}"/>
              </c:ext>
            </c:extLst>
          </c:dPt>
          <c:dPt>
            <c:idx val="1"/>
            <c:invertIfNegative val="0"/>
            <c:bubble3D val="0"/>
            <c:spPr>
              <a:solidFill>
                <a:srgbClr val="0067A6"/>
              </a:solidFill>
              <a:ln w="9525">
                <a:solidFill>
                  <a:schemeClr val="tx1">
                    <a:lumMod val="95000"/>
                    <a:lumOff val="5000"/>
                  </a:schemeClr>
                </a:solidFill>
              </a:ln>
              <a:effectLst/>
            </c:spPr>
            <c:extLst>
              <c:ext xmlns:c16="http://schemas.microsoft.com/office/drawing/2014/chart" uri="{C3380CC4-5D6E-409C-BE32-E72D297353CC}">
                <c16:uniqueId val="{00000003-7E1D-4942-B25B-C57ED58BC641}"/>
              </c:ext>
            </c:extLst>
          </c:dPt>
          <c:dLbls>
            <c:dLbl>
              <c:idx val="0"/>
              <c:tx>
                <c:rich>
                  <a:bodyPr/>
                  <a:lstStyle/>
                  <a:p>
                    <a:r>
                      <a:rPr lang="en-US" sz="1400"/>
                      <a:t>6,7 $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1D-4942-B25B-C57ED58BC641}"/>
                </c:ext>
              </c:extLst>
            </c:dLbl>
            <c:dLbl>
              <c:idx val="1"/>
              <c:layout>
                <c:manualLayout>
                  <c:x val="-5.8004627125019985E-3"/>
                  <c:y val="0"/>
                </c:manualLayout>
              </c:layout>
              <c:tx>
                <c:rich>
                  <a:bodyPr/>
                  <a:lstStyle/>
                  <a:p>
                    <a:r>
                      <a:rPr lang="en-US" sz="1400"/>
                      <a:t>3,4 $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T2-E25</c:v>
                </c:pt>
                <c:pt idx="1">
                  <c:v>T2-E26</c:v>
                </c:pt>
              </c:strCache>
            </c:strRef>
          </c:cat>
          <c:val>
            <c:numRef>
              <c:f>Sheet1!$B$2:$B$3</c:f>
              <c:numCache>
                <c:formatCode>0.0</c:formatCode>
                <c:ptCount val="2"/>
                <c:pt idx="0">
                  <c:v>6.7460000000000004</c:v>
                </c:pt>
                <c:pt idx="1">
                  <c:v>3.4</c:v>
                </c:pt>
              </c:numCache>
            </c:numRef>
          </c:val>
          <c:extLst>
            <c:ext xmlns:c16="http://schemas.microsoft.com/office/drawing/2014/chart" uri="{C3380CC4-5D6E-409C-BE32-E72D297353CC}">
              <c16:uniqueId val="{00000004-7E1D-4942-B25B-C57ED58BC641}"/>
            </c:ext>
          </c:extLst>
        </c:ser>
        <c:ser>
          <c:idx val="1"/>
          <c:order val="1"/>
          <c:tx>
            <c:strRef>
              <c:f>Sheet1!$C$1</c:f>
              <c:strCache>
                <c:ptCount val="1"/>
                <c:pt idx="0">
                  <c:v>Résultat net ajusté</c:v>
                </c:pt>
              </c:strCache>
            </c:strRef>
          </c:tx>
          <c:spPr>
            <a:solidFill>
              <a:srgbClr val="DAE3F3"/>
            </a:solidFill>
            <a:ln w="9525">
              <a:solidFill>
                <a:schemeClr val="tx1">
                  <a:lumMod val="95000"/>
                  <a:lumOff val="5000"/>
                </a:schemeClr>
              </a:solidFill>
            </a:ln>
            <a:effectLst/>
          </c:spPr>
          <c:invertIfNegative val="0"/>
          <c:dLbls>
            <c:dLbl>
              <c:idx val="0"/>
              <c:layout>
                <c:manualLayout>
                  <c:x val="-2.9002313562509464E-3"/>
                  <c:y val="8.5763293310463125E-3"/>
                </c:manualLayout>
              </c:layout>
              <c:tx>
                <c:rich>
                  <a:bodyPr/>
                  <a:lstStyle/>
                  <a:p>
                    <a:r>
                      <a:rPr lang="en-US"/>
                      <a:t>2,8 $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E1D-4942-B25B-C57ED58BC641}"/>
                </c:ext>
              </c:extLst>
            </c:dLbl>
            <c:dLbl>
              <c:idx val="1"/>
              <c:layout>
                <c:manualLayout>
                  <c:x val="2.9002313562508401E-3"/>
                  <c:y val="1.7152996312853688E-2"/>
                </c:manualLayout>
              </c:layout>
              <c:tx>
                <c:rich>
                  <a:bodyPr/>
                  <a:lstStyle/>
                  <a:p>
                    <a:r>
                      <a:rPr lang="en-US"/>
                      <a:t>(1,2 $)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7E1D-4942-B25B-C57ED58BC6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T2-E25</c:v>
                </c:pt>
                <c:pt idx="1">
                  <c:v>T2-E26</c:v>
                </c:pt>
              </c:strCache>
            </c:strRef>
          </c:cat>
          <c:val>
            <c:numRef>
              <c:f>Sheet1!$C$2:$C$3</c:f>
              <c:numCache>
                <c:formatCode>0.0</c:formatCode>
                <c:ptCount val="2"/>
                <c:pt idx="0">
                  <c:v>2.754</c:v>
                </c:pt>
                <c:pt idx="1">
                  <c:v>-1.2</c:v>
                </c:pt>
              </c:numCache>
            </c:numRef>
          </c:val>
          <c:extLst>
            <c:ext xmlns:c16="http://schemas.microsoft.com/office/drawing/2014/chart" uri="{C3380CC4-5D6E-409C-BE32-E72D297353CC}">
              <c16:uniqueId val="{00000007-7E1D-4942-B25B-C57ED58BC641}"/>
            </c:ext>
          </c:extLst>
        </c:ser>
        <c:dLbls>
          <c:dLblPos val="outEnd"/>
          <c:showLegendKey val="0"/>
          <c:showVal val="1"/>
          <c:showCatName val="0"/>
          <c:showSerName val="0"/>
          <c:showPercent val="0"/>
          <c:showBubbleSize val="0"/>
        </c:dLbls>
        <c:gapWidth val="219"/>
        <c:overlap val="-27"/>
        <c:axId val="1615443567"/>
        <c:axId val="1615236479"/>
      </c:barChart>
      <c:catAx>
        <c:axId val="1615443567"/>
        <c:scaling>
          <c:orientation val="minMax"/>
        </c:scaling>
        <c:delete val="0"/>
        <c:axPos val="b"/>
        <c:numFmt formatCode="General" sourceLinked="1"/>
        <c:majorTickMark val="out"/>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1615236479"/>
        <c:crosses val="autoZero"/>
        <c:auto val="1"/>
        <c:lblAlgn val="ctr"/>
        <c:lblOffset val="800"/>
        <c:noMultiLvlLbl val="0"/>
      </c:catAx>
      <c:valAx>
        <c:axId val="1615236479"/>
        <c:scaling>
          <c:orientation val="minMax"/>
          <c:max val="8"/>
          <c:min val="-2"/>
        </c:scaling>
        <c:delete val="0"/>
        <c:axPos val="l"/>
        <c:numFmt formatCode="0.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5443567"/>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600" b="1">
                <a:solidFill>
                  <a:srgbClr val="3D4856"/>
                </a:solidFill>
                <a:latin typeface="Aptos" panose="020B0004020202020204" pitchFamily="34" charset="0"/>
              </a:rPr>
              <a:t>Marge brute</a:t>
            </a:r>
          </a:p>
          <a:p>
            <a:pPr>
              <a:defRPr/>
            </a:pPr>
            <a:r>
              <a:rPr lang="en-CA" sz="1200" b="0">
                <a:solidFill>
                  <a:srgbClr val="3D4856"/>
                </a:solidFill>
                <a:latin typeface="Aptos" panose="020B0004020202020204" pitchFamily="34" charset="0"/>
              </a:rPr>
              <a:t>(M$ US)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Gross Profit</c:v>
                </c:pt>
              </c:strCache>
            </c:strRef>
          </c:tx>
          <c:spPr>
            <a:solidFill>
              <a:schemeClr val="accent1"/>
            </a:solidFill>
            <a:ln w="9525">
              <a:solidFill>
                <a:schemeClr val="tx1">
                  <a:lumMod val="95000"/>
                  <a:lumOff val="5000"/>
                </a:schemeClr>
              </a:solidFill>
            </a:ln>
            <a:effectLst/>
          </c:spPr>
          <c:invertIfNegative val="0"/>
          <c:dPt>
            <c:idx val="0"/>
            <c:invertIfNegative val="0"/>
            <c:bubble3D val="0"/>
            <c:spPr>
              <a:solidFill>
                <a:srgbClr val="0068A6"/>
              </a:solidFill>
              <a:ln w="9525">
                <a:solidFill>
                  <a:schemeClr val="tx1">
                    <a:lumMod val="95000"/>
                    <a:lumOff val="5000"/>
                  </a:schemeClr>
                </a:solidFill>
              </a:ln>
              <a:effectLst/>
            </c:spPr>
            <c:extLst>
              <c:ext xmlns:c16="http://schemas.microsoft.com/office/drawing/2014/chart" uri="{C3380CC4-5D6E-409C-BE32-E72D297353CC}">
                <c16:uniqueId val="{00000001-CDCC-4282-BD23-DAA2DAA61E46}"/>
              </c:ext>
            </c:extLst>
          </c:dPt>
          <c:dPt>
            <c:idx val="1"/>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3-CDCC-4282-BD23-DAA2DAA61E46}"/>
              </c:ext>
            </c:extLst>
          </c:dPt>
          <c:dLbls>
            <c:dLbl>
              <c:idx val="0"/>
              <c:layout>
                <c:manualLayout>
                  <c:x val="0"/>
                  <c:y val="9.9133750553724448E-3"/>
                </c:manualLayout>
              </c:layout>
              <c:tx>
                <c:rich>
                  <a:bodyPr/>
                  <a:lstStyle/>
                  <a:p>
                    <a:r>
                      <a:rPr lang="en-US"/>
                      <a:t>36,3 $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DCC-4282-BD23-DAA2DAA61E46}"/>
                </c:ext>
              </c:extLst>
            </c:dLbl>
            <c:dLbl>
              <c:idx val="1"/>
              <c:tx>
                <c:rich>
                  <a:bodyPr/>
                  <a:lstStyle/>
                  <a:p>
                    <a:r>
                      <a:rPr lang="en-US"/>
                      <a:t>36,8 $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DCC-4282-BD23-DAA2DAA61E4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6M-E26</c:v>
                </c:pt>
                <c:pt idx="1">
                  <c:v>6M-E25</c:v>
                </c:pt>
              </c:strCache>
            </c:strRef>
          </c:cat>
          <c:val>
            <c:numRef>
              <c:f>Sheet1!$B$2:$B$3</c:f>
              <c:numCache>
                <c:formatCode>General</c:formatCode>
                <c:ptCount val="2"/>
                <c:pt idx="0">
                  <c:v>36.301000000000002</c:v>
                </c:pt>
                <c:pt idx="1">
                  <c:v>36.781999999999996</c:v>
                </c:pt>
              </c:numCache>
            </c:numRef>
          </c:val>
          <c:extLst>
            <c:ext xmlns:c16="http://schemas.microsoft.com/office/drawing/2014/chart" uri="{C3380CC4-5D6E-409C-BE32-E72D297353CC}">
              <c16:uniqueId val="{00000004-CDCC-4282-BD23-DAA2DAA61E46}"/>
            </c:ext>
          </c:extLst>
        </c:ser>
        <c:dLbls>
          <c:showLegendKey val="0"/>
          <c:showVal val="0"/>
          <c:showCatName val="0"/>
          <c:showSerName val="0"/>
          <c:showPercent val="0"/>
          <c:showBubbleSize val="0"/>
        </c:dLbls>
        <c:gapWidth val="219"/>
        <c:axId val="1999428255"/>
        <c:axId val="3626815"/>
      </c:barChart>
      <c:catAx>
        <c:axId val="1999428255"/>
        <c:scaling>
          <c:orientation val="maxMin"/>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40"/>
          <c:min val="0"/>
        </c:scaling>
        <c:delete val="1"/>
        <c:axPos val="r"/>
        <c:majorGridlines>
          <c:spPr>
            <a:ln w="6350" cap="flat" cmpd="sng" algn="ctr">
              <a:noFill/>
              <a:round/>
            </a:ln>
            <a:effectLst/>
          </c:spPr>
        </c:majorGridlines>
        <c:numFmt formatCode="General" sourceLinked="1"/>
        <c:majorTickMark val="out"/>
        <c:minorTickMark val="none"/>
        <c:tickLblPos val="nextTo"/>
        <c:crossAx val="1999428255"/>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3D4856"/>
                </a:solidFill>
                <a:latin typeface="Aptos" panose="020B0004020202020204" pitchFamily="34" charset="0"/>
                <a:ea typeface="+mn-ea"/>
                <a:cs typeface="+mn-cs"/>
              </a:defRPr>
            </a:pPr>
            <a:r>
              <a:rPr lang="en-CA" sz="1600" b="1" i="0" u="none" strike="noStrike" kern="1200" spc="0" baseline="0">
                <a:solidFill>
                  <a:srgbClr val="3D4856"/>
                </a:solidFill>
                <a:latin typeface="Aptos" panose="020B0004020202020204" pitchFamily="34" charset="0"/>
              </a:rPr>
              <a:t>Chiffre d’affaires</a:t>
            </a:r>
            <a:r>
              <a:rPr lang="en-CA" sz="1600" b="0" i="0" u="none" strike="noStrike" kern="1200" spc="0" baseline="0">
                <a:solidFill>
                  <a:srgbClr val="3D4856"/>
                </a:solidFill>
                <a:latin typeface="Aptos" panose="020B00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sz="1600">
                <a:solidFill>
                  <a:srgbClr val="3D4856"/>
                </a:solidFill>
                <a:latin typeface="Aptos" panose="020B0004020202020204" pitchFamily="34" charset="0"/>
              </a:defRPr>
            </a:pPr>
            <a:r>
              <a:rPr lang="en-CA" sz="1200">
                <a:solidFill>
                  <a:srgbClr val="3D4856"/>
                </a:solidFill>
                <a:latin typeface="Aptos" panose="020B0004020202020204" pitchFamily="34" charset="0"/>
              </a:rPr>
              <a:t>(M$ US)</a:t>
            </a:r>
          </a:p>
        </c:rich>
      </c:tx>
      <c:layout>
        <c:manualLayout>
          <c:xMode val="edge"/>
          <c:yMode val="edge"/>
          <c:x val="0.32421585335410696"/>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0" i="0" u="none" strike="noStrike" kern="1200" spc="0" baseline="0">
              <a:solidFill>
                <a:srgbClr val="3D4856"/>
              </a:solidFill>
              <a:latin typeface="Aptos" panose="020B0004020202020204" pitchFamily="34" charset="0"/>
              <a:ea typeface="+mn-ea"/>
              <a:cs typeface="+mn-cs"/>
            </a:defRPr>
          </a:pPr>
          <a:endParaRPr lang="en-US"/>
        </a:p>
      </c:txPr>
    </c:title>
    <c:autoTitleDeleted val="0"/>
    <c:plotArea>
      <c:layout>
        <c:manualLayout>
          <c:layoutTarget val="inner"/>
          <c:xMode val="edge"/>
          <c:yMode val="edge"/>
          <c:x val="4.791101871598874E-2"/>
          <c:y val="0.21019325587195176"/>
          <c:w val="0.93513880798952198"/>
          <c:h val="0.64428628078485806"/>
        </c:manualLayout>
      </c:layout>
      <c:barChart>
        <c:barDir val="col"/>
        <c:grouping val="clustered"/>
        <c:varyColors val="0"/>
        <c:ser>
          <c:idx val="0"/>
          <c:order val="0"/>
          <c:tx>
            <c:strRef>
              <c:f>Sheet1!$B$1</c:f>
              <c:strCache>
                <c:ptCount val="1"/>
                <c:pt idx="0">
                  <c:v>Series 1</c:v>
                </c:pt>
              </c:strCache>
            </c:strRef>
          </c:tx>
          <c:spPr>
            <a:solidFill>
              <a:srgbClr val="0068A6"/>
            </a:solidFill>
            <a:ln w="9525">
              <a:solidFill>
                <a:schemeClr val="tx1">
                  <a:lumMod val="95000"/>
                  <a:lumOff val="5000"/>
                </a:schemeClr>
              </a:solidFill>
            </a:ln>
            <a:effectLst/>
          </c:spPr>
          <c:invertIfNegative val="0"/>
          <c:dPt>
            <c:idx val="0"/>
            <c:invertIfNegative val="0"/>
            <c:bubble3D val="0"/>
            <c:spPr>
              <a:solidFill>
                <a:srgbClr val="DAE3F3"/>
              </a:solidFill>
              <a:ln w="9525">
                <a:solidFill>
                  <a:schemeClr val="tx1">
                    <a:lumMod val="95000"/>
                    <a:lumOff val="5000"/>
                  </a:schemeClr>
                </a:solidFill>
              </a:ln>
              <a:effectLst/>
            </c:spPr>
            <c:extLst>
              <c:ext xmlns:c16="http://schemas.microsoft.com/office/drawing/2014/chart" uri="{C3380CC4-5D6E-409C-BE32-E72D297353CC}">
                <c16:uniqueId val="{00000001-24EB-41E2-A5DF-D4D1852461B2}"/>
              </c:ext>
            </c:extLst>
          </c:dPt>
          <c:dLbls>
            <c:dLbl>
              <c:idx val="0"/>
              <c:layout>
                <c:manualLayout>
                  <c:x val="-5.9737142462031045E-3"/>
                  <c:y val="5.3278580600988976E-3"/>
                </c:manualLayout>
              </c:layout>
              <c:tx>
                <c:rich>
                  <a:bodyPr/>
                  <a:lstStyle/>
                  <a:p>
                    <a:r>
                      <a:rPr lang="en-US"/>
                      <a:t>138,6 $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4EB-41E2-A5DF-D4D1852461B2}"/>
                </c:ext>
              </c:extLst>
            </c:dLbl>
            <c:dLbl>
              <c:idx val="1"/>
              <c:layout>
                <c:manualLayout>
                  <c:x val="-1.0951682936596532E-16"/>
                  <c:y val="0"/>
                </c:manualLayout>
              </c:layout>
              <c:tx>
                <c:rich>
                  <a:bodyPr/>
                  <a:lstStyle/>
                  <a:p>
                    <a:r>
                      <a:rPr lang="en-US"/>
                      <a:t>139,8 $</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4EB-41E2-A5DF-D4D1852461B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ptos" panose="020B0004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6M-E25</c:v>
                </c:pt>
                <c:pt idx="1">
                  <c:v>6M-FY26</c:v>
                </c:pt>
              </c:strCache>
            </c:strRef>
          </c:cat>
          <c:val>
            <c:numRef>
              <c:f>Sheet1!$B$2:$B$3</c:f>
              <c:numCache>
                <c:formatCode>General</c:formatCode>
                <c:ptCount val="2"/>
                <c:pt idx="0">
                  <c:v>138.59399999999999</c:v>
                </c:pt>
                <c:pt idx="1">
                  <c:v>139.84</c:v>
                </c:pt>
              </c:numCache>
            </c:numRef>
          </c:val>
          <c:extLst>
            <c:ext xmlns:c16="http://schemas.microsoft.com/office/drawing/2014/chart" uri="{C3380CC4-5D6E-409C-BE32-E72D297353CC}">
              <c16:uniqueId val="{00000003-24EB-41E2-A5DF-D4D1852461B2}"/>
            </c:ext>
          </c:extLst>
        </c:ser>
        <c:dLbls>
          <c:showLegendKey val="0"/>
          <c:showVal val="0"/>
          <c:showCatName val="0"/>
          <c:showSerName val="0"/>
          <c:showPercent val="0"/>
          <c:showBubbleSize val="0"/>
        </c:dLbls>
        <c:gapWidth val="332"/>
        <c:overlap val="-27"/>
        <c:axId val="1999428255"/>
        <c:axId val="3626815"/>
      </c:barChart>
      <c:catAx>
        <c:axId val="1999428255"/>
        <c:scaling>
          <c:orientation val="minMax"/>
        </c:scaling>
        <c:delete val="0"/>
        <c:axPos val="b"/>
        <c:numFmt formatCode="General" sourceLinked="1"/>
        <c:majorTickMark val="none"/>
        <c:minorTickMark val="none"/>
        <c:tickLblPos val="nextTo"/>
        <c:spPr>
          <a:noFill/>
          <a:ln w="6350" cap="flat" cmpd="sng" algn="ctr">
            <a:solidFill>
              <a:srgbClr val="3D4856"/>
            </a:solidFill>
            <a:round/>
          </a:ln>
          <a:effectLst/>
        </c:spPr>
        <c:txPr>
          <a:bodyPr rot="-60000000" spcFirstLastPara="1" vertOverflow="ellipsis" vert="horz" wrap="square" anchor="ctr" anchorCtr="1"/>
          <a:lstStyle/>
          <a:p>
            <a:pPr>
              <a:defRPr sz="1400" b="1" i="0" u="none" strike="noStrike" kern="1200" baseline="0">
                <a:solidFill>
                  <a:srgbClr val="3D4856"/>
                </a:solidFill>
                <a:latin typeface="Aptos" panose="020B0004020202020204" pitchFamily="34" charset="0"/>
                <a:ea typeface="+mn-ea"/>
                <a:cs typeface="+mn-cs"/>
              </a:defRPr>
            </a:pPr>
            <a:endParaRPr lang="en-US"/>
          </a:p>
        </c:txPr>
        <c:crossAx val="3626815"/>
        <c:crosses val="autoZero"/>
        <c:auto val="1"/>
        <c:lblAlgn val="ctr"/>
        <c:lblOffset val="100"/>
        <c:noMultiLvlLbl val="0"/>
      </c:catAx>
      <c:valAx>
        <c:axId val="3626815"/>
        <c:scaling>
          <c:orientation val="minMax"/>
          <c:max val="150"/>
          <c:min val="0"/>
        </c:scaling>
        <c:delete val="0"/>
        <c:axPos val="l"/>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99428255"/>
        <c:crosses val="autoZero"/>
        <c:crossBetween val="between"/>
        <c:majorUnit val="3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0.34327</cdr:x>
      <cdr:y>0.41584</cdr:y>
    </cdr:from>
    <cdr:to>
      <cdr:x>0.75123</cdr:x>
      <cdr:y>0.60144</cdr:y>
    </cdr:to>
    <cdr:sp macro="" textlink="">
      <cdr:nvSpPr>
        <cdr:cNvPr id="3" name="TextBox 1"/>
        <cdr:cNvSpPr txBox="1"/>
      </cdr:nvSpPr>
      <cdr:spPr>
        <a:xfrm xmlns:a="http://schemas.openxmlformats.org/drawingml/2006/main">
          <a:off x="805029" y="973164"/>
          <a:ext cx="956742" cy="4343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b="1" kern="1200" dirty="0"/>
            <a:t>77,7 M$</a:t>
          </a:r>
        </a:p>
        <a:p xmlns:a="http://schemas.openxmlformats.org/drawingml/2006/main">
          <a:pPr algn="ctr"/>
          <a:r>
            <a:rPr lang="en-CA" sz="1200" b="1" kern="1200" dirty="0"/>
            <a:t>Chiffre d’affaires</a:t>
          </a:r>
        </a:p>
      </cdr:txBody>
    </cdr:sp>
  </cdr:relSizeAnchor>
</c:userShapes>
</file>

<file path=ppt/drawings/drawing2.xml><?xml version="1.0" encoding="utf-8"?>
<c:userShapes xmlns:c="http://schemas.openxmlformats.org/drawingml/2006/chart">
  <cdr:relSizeAnchor xmlns:cdr="http://schemas.openxmlformats.org/drawingml/2006/chartDrawing">
    <cdr:from>
      <cdr:x>0.241</cdr:x>
      <cdr:y>0.40364</cdr:y>
    </cdr:from>
    <cdr:to>
      <cdr:x>0.49116</cdr:x>
      <cdr:y>0.57365</cdr:y>
    </cdr:to>
    <cdr:sp macro="" textlink="">
      <cdr:nvSpPr>
        <cdr:cNvPr id="2" name="TextBox 1"/>
        <cdr:cNvSpPr txBox="1"/>
      </cdr:nvSpPr>
      <cdr:spPr>
        <a:xfrm xmlns:a="http://schemas.openxmlformats.org/drawingml/2006/main">
          <a:off x="895255" y="972702"/>
          <a:ext cx="929282" cy="40969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CA" sz="1200" b="1" kern="1200" dirty="0"/>
            <a:t>67,6 M$</a:t>
          </a:r>
        </a:p>
        <a:p xmlns:a="http://schemas.openxmlformats.org/drawingml/2006/main">
          <a:pPr algn="ctr"/>
          <a:r>
            <a:rPr lang="en-CA" sz="1200" b="1" kern="1200" dirty="0"/>
            <a:t>Chiffre d'affaires</a:t>
          </a:r>
        </a:p>
      </cdr:txBody>
    </cdr:sp>
  </cdr:relSizeAnchor>
</c:userShapes>
</file>

<file path=ppt/drawings/drawing3.xml><?xml version="1.0" encoding="utf-8"?>
<c:userShapes xmlns:c="http://schemas.openxmlformats.org/drawingml/2006/chart">
  <cdr:relSizeAnchor xmlns:cdr="http://schemas.openxmlformats.org/drawingml/2006/chartDrawing">
    <cdr:from>
      <cdr:x>0.65646</cdr:x>
      <cdr:y>0.51877</cdr:y>
    </cdr:from>
    <cdr:to>
      <cdr:x>0.82215</cdr:x>
      <cdr:y>0.73602</cdr:y>
    </cdr:to>
    <cdr:grpSp>
      <cdr:nvGrpSpPr>
        <cdr:cNvPr id="3" name="Group 2">
          <a:extLst xmlns:a="http://schemas.openxmlformats.org/drawingml/2006/main">
            <a:ext uri="{FF2B5EF4-FFF2-40B4-BE49-F238E27FC236}">
              <a16:creationId xmlns:a16="http://schemas.microsoft.com/office/drawing/2014/main" id="{9BD8BC5E-8159-08F8-7FDD-4CAC8A90E581}"/>
            </a:ext>
          </a:extLst>
        </cdr:cNvPr>
        <cdr:cNvGrpSpPr/>
      </cdr:nvGrpSpPr>
      <cdr:grpSpPr>
        <a:xfrm xmlns:a="http://schemas.openxmlformats.org/drawingml/2006/main">
          <a:off x="2874612" y="1375395"/>
          <a:ext cx="725550" cy="575987"/>
          <a:chOff x="2416770" y="1296223"/>
          <a:chExt cx="725560" cy="556643"/>
        </a:xfrm>
      </cdr:grpSpPr>
      <cdr:sp macro="" textlink="">
        <cdr:nvSpPr>
          <cdr:cNvPr id="4" name="Oval 3">
            <a:extLst xmlns:a="http://schemas.openxmlformats.org/drawingml/2006/main">
              <a:ext uri="{FF2B5EF4-FFF2-40B4-BE49-F238E27FC236}">
                <a16:creationId xmlns:a16="http://schemas.microsoft.com/office/drawing/2014/main" id="{509D4ACF-E682-49C8-2E7E-AB8C2A404A12}"/>
              </a:ext>
            </a:extLst>
          </cdr:cNvPr>
          <cdr:cNvSpPr/>
        </cdr:nvSpPr>
        <cdr:spPr>
          <a:xfrm xmlns:a="http://schemas.openxmlformats.org/drawingml/2006/main">
            <a:off x="2481390" y="1296223"/>
            <a:ext cx="576000" cy="556643"/>
          </a:xfrm>
          <a:prstGeom xmlns:a="http://schemas.openxmlformats.org/drawingml/2006/main" prst="ellipse">
            <a:avLst/>
          </a:prstGeom>
          <a:solidFill xmlns:a="http://schemas.openxmlformats.org/drawingml/2006/main">
            <a:srgbClr val="3D4856"/>
          </a:solidFill>
          <a:ln xmlns:a="http://schemas.openxmlformats.org/drawingml/2006/main" w="28575">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sz="1400"/>
          </a:p>
        </cdr:txBody>
      </cdr:sp>
      <cdr:sp macro="" textlink="">
        <cdr:nvSpPr>
          <cdr:cNvPr id="5" name="TextBox 11">
            <a:extLst xmlns:a="http://schemas.openxmlformats.org/drawingml/2006/main">
              <a:ext uri="{FF2B5EF4-FFF2-40B4-BE49-F238E27FC236}">
                <a16:creationId xmlns:a16="http://schemas.microsoft.com/office/drawing/2014/main" id="{49F87D63-7400-8136-35A2-0C09479AF2F2}"/>
              </a:ext>
            </a:extLst>
          </cdr:cNvPr>
          <cdr:cNvSpPr txBox="1"/>
        </cdr:nvSpPr>
        <cdr:spPr>
          <a:xfrm xmlns:a="http://schemas.openxmlformats.org/drawingml/2006/main">
            <a:off x="2416770" y="1440012"/>
            <a:ext cx="725560" cy="30777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b="1" dirty="0">
                <a:solidFill>
                  <a:schemeClr val="bg1"/>
                </a:solidFill>
              </a:rPr>
              <a:t>23,2 %</a:t>
            </a:r>
            <a:endParaRPr lang="en-CA" sz="1400" b="1" dirty="0">
              <a:solidFill>
                <a:schemeClr val="bg1"/>
              </a:solidFill>
            </a:endParaRPr>
          </a:p>
        </cdr:txBody>
      </cdr:sp>
    </cdr:grpSp>
  </cdr:relSizeAnchor>
</c:userShapes>
</file>

<file path=ppt/drawings/drawing4.xml><?xml version="1.0" encoding="utf-8"?>
<c:userShapes xmlns:c="http://schemas.openxmlformats.org/drawingml/2006/chart">
  <cdr:relSizeAnchor xmlns:cdr="http://schemas.openxmlformats.org/drawingml/2006/chartDrawing">
    <cdr:from>
      <cdr:x>0.64928</cdr:x>
      <cdr:y>0.50992</cdr:y>
    </cdr:from>
    <cdr:to>
      <cdr:x>0.81497</cdr:x>
      <cdr:y>0.72717</cdr:y>
    </cdr:to>
    <cdr:grpSp>
      <cdr:nvGrpSpPr>
        <cdr:cNvPr id="3" name="Group 2">
          <a:extLst xmlns:a="http://schemas.openxmlformats.org/drawingml/2006/main">
            <a:ext uri="{FF2B5EF4-FFF2-40B4-BE49-F238E27FC236}">
              <a16:creationId xmlns:a16="http://schemas.microsoft.com/office/drawing/2014/main" id="{9BD8BC5E-8159-08F8-7FDD-4CAC8A90E581}"/>
            </a:ext>
          </a:extLst>
        </cdr:cNvPr>
        <cdr:cNvGrpSpPr/>
      </cdr:nvGrpSpPr>
      <cdr:grpSpPr>
        <a:xfrm xmlns:a="http://schemas.openxmlformats.org/drawingml/2006/main">
          <a:off x="2954373" y="1351932"/>
          <a:ext cx="753927" cy="575986"/>
          <a:chOff x="2416770" y="1296223"/>
          <a:chExt cx="725560" cy="556643"/>
        </a:xfrm>
      </cdr:grpSpPr>
      <cdr:sp macro="" textlink="">
        <cdr:nvSpPr>
          <cdr:cNvPr id="4" name="Oval 3">
            <a:extLst xmlns:a="http://schemas.openxmlformats.org/drawingml/2006/main">
              <a:ext uri="{FF2B5EF4-FFF2-40B4-BE49-F238E27FC236}">
                <a16:creationId xmlns:a16="http://schemas.microsoft.com/office/drawing/2014/main" id="{509D4ACF-E682-49C8-2E7E-AB8C2A404A12}"/>
              </a:ext>
            </a:extLst>
          </cdr:cNvPr>
          <cdr:cNvSpPr/>
        </cdr:nvSpPr>
        <cdr:spPr>
          <a:xfrm xmlns:a="http://schemas.openxmlformats.org/drawingml/2006/main">
            <a:off x="2481390" y="1296223"/>
            <a:ext cx="576000" cy="556643"/>
          </a:xfrm>
          <a:prstGeom xmlns:a="http://schemas.openxmlformats.org/drawingml/2006/main" prst="ellipse">
            <a:avLst/>
          </a:prstGeom>
          <a:solidFill xmlns:a="http://schemas.openxmlformats.org/drawingml/2006/main">
            <a:srgbClr val="3D4856"/>
          </a:solidFill>
          <a:ln xmlns:a="http://schemas.openxmlformats.org/drawingml/2006/main" w="28575">
            <a:solidFill>
              <a:schemeClr val="bg1"/>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sz="1400"/>
          </a:p>
        </cdr:txBody>
      </cdr:sp>
      <cdr:sp macro="" textlink="">
        <cdr:nvSpPr>
          <cdr:cNvPr id="5" name="TextBox 11">
            <a:extLst xmlns:a="http://schemas.openxmlformats.org/drawingml/2006/main">
              <a:ext uri="{FF2B5EF4-FFF2-40B4-BE49-F238E27FC236}">
                <a16:creationId xmlns:a16="http://schemas.microsoft.com/office/drawing/2014/main" id="{49F87D63-7400-8136-35A2-0C09479AF2F2}"/>
              </a:ext>
            </a:extLst>
          </cdr:cNvPr>
          <cdr:cNvSpPr txBox="1"/>
        </cdr:nvSpPr>
        <cdr:spPr>
          <a:xfrm xmlns:a="http://schemas.openxmlformats.org/drawingml/2006/main">
            <a:off x="2416770" y="1440012"/>
            <a:ext cx="725560" cy="297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r-CA" sz="1400" b="1" dirty="0">
                <a:solidFill>
                  <a:schemeClr val="bg1"/>
                </a:solidFill>
              </a:rPr>
              <a:t>26,0 %</a:t>
            </a:r>
            <a:endParaRPr lang="en-CA" sz="1400" b="1" dirty="0">
              <a:solidFill>
                <a:schemeClr val="bg1"/>
              </a:solidFill>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312A6-6155-092E-57E6-23FC4D8BE8E9}"/>
              </a:ext>
            </a:extLst>
          </p:cNvPr>
          <p:cNvSpPr>
            <a:spLocks noGrp="1"/>
          </p:cNvSpPr>
          <p:nvPr>
            <p:ph type="hdr" sz="quarter"/>
          </p:nvPr>
        </p:nvSpPr>
        <p:spPr>
          <a:xfrm>
            <a:off x="1" y="0"/>
            <a:ext cx="3013075" cy="463550"/>
          </a:xfrm>
          <a:prstGeom prst="rect">
            <a:avLst/>
          </a:prstGeom>
        </p:spPr>
        <p:txBody>
          <a:bodyPr vert="horz" lIns="91427" tIns="45713" rIns="91427" bIns="45713" rtlCol="0"/>
          <a:lstStyle>
            <a:lvl1pPr algn="l">
              <a:defRPr sz="1200"/>
            </a:lvl1pPr>
          </a:lstStyle>
          <a:p>
            <a:endParaRPr lang="en-CA"/>
          </a:p>
        </p:txBody>
      </p:sp>
      <p:sp>
        <p:nvSpPr>
          <p:cNvPr id="3" name="Date Placeholder 2">
            <a:extLst>
              <a:ext uri="{FF2B5EF4-FFF2-40B4-BE49-F238E27FC236}">
                <a16:creationId xmlns:a16="http://schemas.microsoft.com/office/drawing/2014/main" id="{A514B4B4-EEC1-5947-13E2-ED12A5DAA411}"/>
              </a:ext>
            </a:extLst>
          </p:cNvPr>
          <p:cNvSpPr>
            <a:spLocks noGrp="1"/>
          </p:cNvSpPr>
          <p:nvPr>
            <p:ph type="dt" sz="quarter" idx="1"/>
          </p:nvPr>
        </p:nvSpPr>
        <p:spPr>
          <a:xfrm>
            <a:off x="3940176" y="0"/>
            <a:ext cx="3013075" cy="463550"/>
          </a:xfrm>
          <a:prstGeom prst="rect">
            <a:avLst/>
          </a:prstGeom>
        </p:spPr>
        <p:txBody>
          <a:bodyPr vert="horz" lIns="91427" tIns="45713" rIns="91427" bIns="45713" rtlCol="0"/>
          <a:lstStyle>
            <a:lvl1pPr algn="r">
              <a:defRPr sz="1200"/>
            </a:lvl1pPr>
          </a:lstStyle>
          <a:p>
            <a:endParaRPr lang="en-CA"/>
          </a:p>
        </p:txBody>
      </p:sp>
      <p:sp>
        <p:nvSpPr>
          <p:cNvPr id="4" name="Footer Placeholder 3">
            <a:extLst>
              <a:ext uri="{FF2B5EF4-FFF2-40B4-BE49-F238E27FC236}">
                <a16:creationId xmlns:a16="http://schemas.microsoft.com/office/drawing/2014/main" id="{50C3C295-FCC9-A7DA-87FC-BCDAC06A36A4}"/>
              </a:ext>
            </a:extLst>
          </p:cNvPr>
          <p:cNvSpPr>
            <a:spLocks noGrp="1"/>
          </p:cNvSpPr>
          <p:nvPr>
            <p:ph type="ftr" sz="quarter" idx="2"/>
          </p:nvPr>
        </p:nvSpPr>
        <p:spPr>
          <a:xfrm>
            <a:off x="1" y="8777289"/>
            <a:ext cx="3013075" cy="463550"/>
          </a:xfrm>
          <a:prstGeom prst="rect">
            <a:avLst/>
          </a:prstGeom>
        </p:spPr>
        <p:txBody>
          <a:bodyPr vert="horz" lIns="91427" tIns="45713" rIns="91427" bIns="45713"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ED3523F8-3F3D-CA53-8031-1F679D5BC152}"/>
              </a:ext>
            </a:extLst>
          </p:cNvPr>
          <p:cNvSpPr>
            <a:spLocks noGrp="1"/>
          </p:cNvSpPr>
          <p:nvPr>
            <p:ph type="sldNum" sz="quarter" idx="3"/>
          </p:nvPr>
        </p:nvSpPr>
        <p:spPr>
          <a:xfrm>
            <a:off x="3940176" y="8777289"/>
            <a:ext cx="3013075" cy="463550"/>
          </a:xfrm>
          <a:prstGeom prst="rect">
            <a:avLst/>
          </a:prstGeom>
        </p:spPr>
        <p:txBody>
          <a:bodyPr vert="horz" lIns="91427" tIns="45713" rIns="91427" bIns="45713" rtlCol="0" anchor="b"/>
          <a:lstStyle>
            <a:lvl1pPr algn="r">
              <a:defRPr sz="1200"/>
            </a:lvl1pPr>
          </a:lstStyle>
          <a:p>
            <a:fld id="{61CCD483-6B58-46A9-8463-EBAD3C02BA1E}" type="slidenum">
              <a:rPr lang="en-CA" smtClean="0"/>
              <a:t>‹#›</a:t>
            </a:fld>
            <a:endParaRPr lang="en-CA"/>
          </a:p>
        </p:txBody>
      </p:sp>
    </p:spTree>
    <p:extLst>
      <p:ext uri="{BB962C8B-B14F-4D97-AF65-F5344CB8AC3E}">
        <p14:creationId xmlns:p14="http://schemas.microsoft.com/office/powerpoint/2010/main" val="1727147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647"/>
          </a:xfrm>
          <a:prstGeom prst="rect">
            <a:avLst/>
          </a:prstGeom>
        </p:spPr>
        <p:txBody>
          <a:bodyPr vert="horz" lIns="92532" tIns="46267" rIns="92532" bIns="46267" rtlCol="0"/>
          <a:lstStyle>
            <a:lvl1pPr algn="l">
              <a:defRPr sz="1200"/>
            </a:lvl1pPr>
          </a:lstStyle>
          <a:p>
            <a:endParaRPr lang="en-US"/>
          </a:p>
        </p:txBody>
      </p:sp>
      <p:sp>
        <p:nvSpPr>
          <p:cNvPr id="3" name="Date Placeholder 2"/>
          <p:cNvSpPr>
            <a:spLocks noGrp="1"/>
          </p:cNvSpPr>
          <p:nvPr>
            <p:ph type="dt" idx="1"/>
          </p:nvPr>
        </p:nvSpPr>
        <p:spPr>
          <a:xfrm>
            <a:off x="3939467" y="1"/>
            <a:ext cx="3013763" cy="463647"/>
          </a:xfrm>
          <a:prstGeom prst="rect">
            <a:avLst/>
          </a:prstGeom>
        </p:spPr>
        <p:txBody>
          <a:bodyPr vert="horz" lIns="92532" tIns="46267" rIns="92532" bIns="46267" rtlCol="0"/>
          <a:lstStyle>
            <a:lvl1pPr algn="r">
              <a:defRPr sz="1200"/>
            </a:lvl1pPr>
          </a:lstStyle>
          <a:p>
            <a:fld id="{5953C08F-D863-2440-B72F-6BEEA99D3E49}" type="datetimeFigureOut">
              <a:rPr lang="en-US" smtClean="0"/>
              <a:t>10/9/2025</a:t>
            </a:fld>
            <a:endParaRPr lang="en-US"/>
          </a:p>
        </p:txBody>
      </p:sp>
      <p:sp>
        <p:nvSpPr>
          <p:cNvPr id="4" name="Slide Image Placeholder 3"/>
          <p:cNvSpPr>
            <a:spLocks noGrp="1" noRot="1" noChangeAspect="1"/>
          </p:cNvSpPr>
          <p:nvPr>
            <p:ph type="sldImg" idx="2"/>
          </p:nvPr>
        </p:nvSpPr>
        <p:spPr>
          <a:xfrm>
            <a:off x="706438" y="1155700"/>
            <a:ext cx="5541962" cy="3117850"/>
          </a:xfrm>
          <a:prstGeom prst="rect">
            <a:avLst/>
          </a:prstGeom>
          <a:noFill/>
          <a:ln w="12700">
            <a:solidFill>
              <a:prstClr val="black"/>
            </a:solidFill>
          </a:ln>
        </p:spPr>
        <p:txBody>
          <a:bodyPr vert="horz" lIns="92532" tIns="46267" rIns="92532" bIns="46267" rtlCol="0" anchor="ctr"/>
          <a:lstStyle/>
          <a:p>
            <a:endParaRPr lang="en-US"/>
          </a:p>
        </p:txBody>
      </p:sp>
      <p:sp>
        <p:nvSpPr>
          <p:cNvPr id="5" name="Notes Placeholder 4"/>
          <p:cNvSpPr>
            <a:spLocks noGrp="1"/>
          </p:cNvSpPr>
          <p:nvPr>
            <p:ph type="body" sz="quarter" idx="3"/>
          </p:nvPr>
        </p:nvSpPr>
        <p:spPr>
          <a:xfrm>
            <a:off x="695484" y="4447153"/>
            <a:ext cx="5563870" cy="3638580"/>
          </a:xfrm>
          <a:prstGeom prst="rect">
            <a:avLst/>
          </a:prstGeom>
        </p:spPr>
        <p:txBody>
          <a:bodyPr vert="horz" lIns="92532" tIns="46267" rIns="92532" bIns="4626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3"/>
            <a:ext cx="3013763" cy="463646"/>
          </a:xfrm>
          <a:prstGeom prst="rect">
            <a:avLst/>
          </a:prstGeom>
        </p:spPr>
        <p:txBody>
          <a:bodyPr vert="horz" lIns="92532" tIns="46267" rIns="92532" bIns="46267" rtlCol="0" anchor="b"/>
          <a:lstStyle>
            <a:lvl1pPr algn="l">
              <a:defRPr sz="1200"/>
            </a:lvl1pPr>
          </a:lstStyle>
          <a:p>
            <a:endParaRPr lang="en-US"/>
          </a:p>
        </p:txBody>
      </p:sp>
      <p:sp>
        <p:nvSpPr>
          <p:cNvPr id="7" name="Slide Number Placeholder 6"/>
          <p:cNvSpPr>
            <a:spLocks noGrp="1"/>
          </p:cNvSpPr>
          <p:nvPr>
            <p:ph type="sldNum" sz="quarter" idx="5"/>
          </p:nvPr>
        </p:nvSpPr>
        <p:spPr>
          <a:xfrm>
            <a:off x="3939467" y="8777193"/>
            <a:ext cx="3013763" cy="463646"/>
          </a:xfrm>
          <a:prstGeom prst="rect">
            <a:avLst/>
          </a:prstGeom>
        </p:spPr>
        <p:txBody>
          <a:bodyPr vert="horz" lIns="92532" tIns="46267" rIns="92532" bIns="46267" rtlCol="0" anchor="b"/>
          <a:lstStyle>
            <a:lvl1pPr algn="r">
              <a:defRPr sz="1200"/>
            </a:lvl1pPr>
          </a:lstStyle>
          <a:p>
            <a:fld id="{60D99AB4-D551-B547-8043-8BC1EF0B50A8}" type="slidenum">
              <a:rPr lang="en-US" smtClean="0"/>
              <a:t>‹#›</a:t>
            </a:fld>
            <a:endParaRPr lang="en-US"/>
          </a:p>
        </p:txBody>
      </p:sp>
    </p:spTree>
    <p:extLst>
      <p:ext uri="{BB962C8B-B14F-4D97-AF65-F5344CB8AC3E}">
        <p14:creationId xmlns:p14="http://schemas.microsoft.com/office/powerpoint/2010/main" val="1816971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D4D5A5C-4928-486C-3C3A-07D95B81B3B2}"/>
              </a:ext>
            </a:extLst>
          </p:cNvPr>
          <p:cNvSpPr>
            <a:spLocks noGrp="1"/>
          </p:cNvSpPr>
          <p:nvPr>
            <p:ph type="ctrTitle"/>
          </p:nvPr>
        </p:nvSpPr>
        <p:spPr>
          <a:xfrm>
            <a:off x="6822040" y="3955550"/>
            <a:ext cx="4908426" cy="1643865"/>
          </a:xfrm>
        </p:spPr>
        <p:txBody>
          <a:bodyPr anchor="b">
            <a:normAutofit/>
          </a:bodyPr>
          <a:lstStyle>
            <a:lvl1pPr algn="l">
              <a:defRPr sz="3000"/>
            </a:lvl1pPr>
          </a:lstStyle>
          <a:p>
            <a:r>
              <a:rPr lang="en-US"/>
              <a:t>Click to edit Master title style</a:t>
            </a:r>
          </a:p>
        </p:txBody>
      </p:sp>
      <p:sp>
        <p:nvSpPr>
          <p:cNvPr id="6" name="Subtitle 2">
            <a:extLst>
              <a:ext uri="{FF2B5EF4-FFF2-40B4-BE49-F238E27FC236}">
                <a16:creationId xmlns:a16="http://schemas.microsoft.com/office/drawing/2014/main" id="{B818C269-4FAE-B19C-0804-3B7944DF9FA7}"/>
              </a:ext>
            </a:extLst>
          </p:cNvPr>
          <p:cNvSpPr>
            <a:spLocks noGrp="1"/>
          </p:cNvSpPr>
          <p:nvPr>
            <p:ph type="subTitle" idx="1"/>
          </p:nvPr>
        </p:nvSpPr>
        <p:spPr>
          <a:xfrm>
            <a:off x="6801492" y="6369977"/>
            <a:ext cx="4908426" cy="488019"/>
          </a:xfrm>
        </p:spPr>
        <p:txBody>
          <a:bodyPr>
            <a:normAutofit/>
          </a:bodyPr>
          <a:lstStyle>
            <a:lvl1pPr marL="0" indent="0" algn="l">
              <a:buNone/>
              <a:defRPr sz="1900" b="1" i="0">
                <a:solidFill>
                  <a:srgbClr val="EAEFF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2" name="Picture 2" descr="A close-up of a machine&#10;&#10;AI-generated content may be incorrect.">
            <a:extLst>
              <a:ext uri="{FF2B5EF4-FFF2-40B4-BE49-F238E27FC236}">
                <a16:creationId xmlns:a16="http://schemas.microsoft.com/office/drawing/2014/main" id="{2A4BB15F-3C1A-F7BC-55D4-5608B857F75C}"/>
              </a:ext>
            </a:extLst>
          </p:cNvPr>
          <p:cNvPicPr>
            <a:picLocks noChangeAspect="1"/>
          </p:cNvPicPr>
          <p:nvPr userDrawn="1"/>
        </p:nvPicPr>
        <p:blipFill>
          <a:blip r:embed="rId2"/>
          <a:stretch>
            <a:fillRect/>
          </a:stretch>
        </p:blipFill>
        <p:spPr>
          <a:xfrm>
            <a:off x="-1" y="0"/>
            <a:ext cx="12191993" cy="6857996"/>
          </a:xfrm>
          <a:prstGeom prst="rect">
            <a:avLst/>
          </a:prstGeom>
        </p:spPr>
      </p:pic>
    </p:spTree>
    <p:extLst>
      <p:ext uri="{BB962C8B-B14F-4D97-AF65-F5344CB8AC3E}">
        <p14:creationId xmlns:p14="http://schemas.microsoft.com/office/powerpoint/2010/main" val="217466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FB8840-6ED2-F56C-1158-F2B5882DCC06}"/>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2" name="Title 1">
            <a:extLst>
              <a:ext uri="{FF2B5EF4-FFF2-40B4-BE49-F238E27FC236}">
                <a16:creationId xmlns:a16="http://schemas.microsoft.com/office/drawing/2014/main" id="{AE98608B-DDE6-464D-B6C5-26575CEC5BFE}"/>
              </a:ext>
            </a:extLst>
          </p:cNvPr>
          <p:cNvSpPr>
            <a:spLocks noGrp="1"/>
          </p:cNvSpPr>
          <p:nvPr>
            <p:ph type="title"/>
          </p:nvPr>
        </p:nvSpPr>
        <p:spPr>
          <a:xfrm>
            <a:off x="838200" y="365125"/>
            <a:ext cx="10515600" cy="1062459"/>
          </a:xfrm>
        </p:spPr>
        <p:txBody>
          <a:bodyPr anchor="b">
            <a:normAutofit/>
          </a:bodyPr>
          <a:lstStyle>
            <a:lvl1pPr>
              <a:defRPr sz="3000"/>
            </a:lvl1pPr>
          </a:lstStyle>
          <a:p>
            <a:r>
              <a:rPr lang="en-US"/>
              <a:t>Click to edit Master title style</a:t>
            </a:r>
          </a:p>
        </p:txBody>
      </p:sp>
      <p:sp>
        <p:nvSpPr>
          <p:cNvPr id="3" name="Content Placeholder 2">
            <a:extLst>
              <a:ext uri="{FF2B5EF4-FFF2-40B4-BE49-F238E27FC236}">
                <a16:creationId xmlns:a16="http://schemas.microsoft.com/office/drawing/2014/main" id="{69FD0A50-6ECC-405B-0810-5B011E7921BC}"/>
              </a:ext>
            </a:extLst>
          </p:cNvPr>
          <p:cNvSpPr>
            <a:spLocks noGrp="1"/>
          </p:cNvSpPr>
          <p:nvPr>
            <p:ph idx="1"/>
          </p:nvPr>
        </p:nvSpPr>
        <p:spPr/>
        <p:txBody>
          <a:bodyPr/>
          <a:lstStyle>
            <a:lvl1pPr>
              <a:defRPr sz="2000">
                <a:solidFill>
                  <a:srgbClr val="3D4856"/>
                </a:solidFill>
                <a:latin typeface="Arial" panose="020B0604020202020204" pitchFamily="34" charset="0"/>
                <a:cs typeface="Arial" panose="020B0604020202020204" pitchFamily="34" charset="0"/>
              </a:defRPr>
            </a:lvl1pPr>
            <a:lvl2pPr>
              <a:defRPr sz="1800">
                <a:solidFill>
                  <a:srgbClr val="3D4856"/>
                </a:solidFill>
                <a:latin typeface="Arial" panose="020B0604020202020204" pitchFamily="34" charset="0"/>
                <a:cs typeface="Arial" panose="020B0604020202020204" pitchFamily="34" charset="0"/>
              </a:defRPr>
            </a:lvl2pPr>
            <a:lvl3pPr>
              <a:defRPr sz="1600">
                <a:solidFill>
                  <a:srgbClr val="3D4856"/>
                </a:solidFill>
                <a:latin typeface="Arial" panose="020B0604020202020204" pitchFamily="34" charset="0"/>
                <a:cs typeface="Arial" panose="020B0604020202020204" pitchFamily="34" charset="0"/>
              </a:defRPr>
            </a:lvl3pPr>
            <a:lvl4pPr>
              <a:defRPr>
                <a:solidFill>
                  <a:srgbClr val="3D4856"/>
                </a:solidFill>
              </a:defRPr>
            </a:lvl4pPr>
            <a:lvl5pPr>
              <a:defRPr>
                <a:solidFill>
                  <a:srgbClr val="3D4856"/>
                </a:solidFill>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E3A3247B-9CAF-7FF9-33C2-8FCFEDA67CB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4" name="Picture 3" descr="A blue and black logo&#10;&#10;Description automatically generated">
            <a:extLst>
              <a:ext uri="{FF2B5EF4-FFF2-40B4-BE49-F238E27FC236}">
                <a16:creationId xmlns:a16="http://schemas.microsoft.com/office/drawing/2014/main" id="{A44CC3A1-9AEE-8CA9-87FB-0F35DDDA03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5" name="Straight Connector 4">
            <a:extLst>
              <a:ext uri="{FF2B5EF4-FFF2-40B4-BE49-F238E27FC236}">
                <a16:creationId xmlns:a16="http://schemas.microsoft.com/office/drawing/2014/main" id="{BF512A7B-1E23-915A-E554-B24261CFDE65}"/>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456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descr="A map of the world&#10;&#10;AI-generated content may be incorrect.">
            <a:extLst>
              <a:ext uri="{FF2B5EF4-FFF2-40B4-BE49-F238E27FC236}">
                <a16:creationId xmlns:a16="http://schemas.microsoft.com/office/drawing/2014/main" id="{910848CE-D77B-B4B8-7211-AAC4F3B792B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0FD3F08-099C-FE11-4E96-DA558D5EEBF5}"/>
              </a:ext>
            </a:extLst>
          </p:cNvPr>
          <p:cNvSpPr>
            <a:spLocks noGrp="1"/>
          </p:cNvSpPr>
          <p:nvPr>
            <p:ph type="title"/>
          </p:nvPr>
        </p:nvSpPr>
        <p:spPr>
          <a:xfrm>
            <a:off x="838200" y="272143"/>
            <a:ext cx="10515600" cy="1418545"/>
          </a:xfrm>
        </p:spPr>
        <p:txBody>
          <a:bodyPr anchor="t">
            <a:normAutofit/>
          </a:bodyPr>
          <a:lstStyle>
            <a:lvl1pPr>
              <a:defRPr sz="2500"/>
            </a:lvl1pPr>
          </a:lstStyle>
          <a:p>
            <a:r>
              <a:rPr lang="en-US"/>
              <a:t>Click to edit Master title style</a:t>
            </a:r>
          </a:p>
        </p:txBody>
      </p:sp>
      <p:sp>
        <p:nvSpPr>
          <p:cNvPr id="6" name="Rectangle 5">
            <a:extLst>
              <a:ext uri="{FF2B5EF4-FFF2-40B4-BE49-F238E27FC236}">
                <a16:creationId xmlns:a16="http://schemas.microsoft.com/office/drawing/2014/main" id="{F3867218-A146-52B4-795E-02C7A298AF88}"/>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877E20CB-0B5F-7A6C-5FD4-6BDE37F2AC42}"/>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8" name="Picture 7" descr="A blue and black logo&#10;&#10;Description automatically generated">
            <a:extLst>
              <a:ext uri="{FF2B5EF4-FFF2-40B4-BE49-F238E27FC236}">
                <a16:creationId xmlns:a16="http://schemas.microsoft.com/office/drawing/2014/main" id="{EC7329F4-EA20-E9E7-72B6-C353753F33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Tree>
    <p:extLst>
      <p:ext uri="{BB962C8B-B14F-4D97-AF65-F5344CB8AC3E}">
        <p14:creationId xmlns:p14="http://schemas.microsoft.com/office/powerpoint/2010/main" val="241922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77FBFF4-F56A-1050-C60E-FC6AD5A39815}"/>
              </a:ext>
            </a:extLst>
          </p:cNvPr>
          <p:cNvSpPr>
            <a:spLocks noGrp="1"/>
          </p:cNvSpPr>
          <p:nvPr>
            <p:ph type="body" idx="1"/>
          </p:nvPr>
        </p:nvSpPr>
        <p:spPr>
          <a:xfrm>
            <a:off x="839788" y="1681163"/>
            <a:ext cx="5157787"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838649-4563-8B47-8E3A-3F3E05B49CF9}"/>
              </a:ext>
            </a:extLst>
          </p:cNvPr>
          <p:cNvSpPr>
            <a:spLocks noGrp="1"/>
          </p:cNvSpPr>
          <p:nvPr>
            <p:ph sz="half" idx="2"/>
          </p:nvPr>
        </p:nvSpPr>
        <p:spPr>
          <a:xfrm>
            <a:off x="839788" y="2612571"/>
            <a:ext cx="5157787"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sz="1600">
                <a:solidFill>
                  <a:srgbClr val="3D4856"/>
                </a:solidFill>
              </a:defRPr>
            </a:lvl3pPr>
            <a:lvl4pPr>
              <a:defRPr>
                <a:solidFill>
                  <a:srgbClr val="3D4856"/>
                </a:solidFill>
              </a:defRPr>
            </a:lvl4pPr>
            <a:lvl5pPr>
              <a:defRPr>
                <a:solidFill>
                  <a:srgbClr val="3D4856"/>
                </a:solidFill>
              </a:defRPr>
            </a:lvl5pPr>
          </a:lstStyle>
          <a:p>
            <a:pPr lvl="0"/>
            <a:r>
              <a:rPr lang="en-US"/>
              <a:t>Click to edit Master text styles</a:t>
            </a:r>
          </a:p>
          <a:p>
            <a:pPr lvl="1"/>
            <a:r>
              <a:rPr lang="en-US"/>
              <a:t>Second level</a:t>
            </a:r>
          </a:p>
        </p:txBody>
      </p:sp>
      <p:sp>
        <p:nvSpPr>
          <p:cNvPr id="5" name="Text Placeholder 4">
            <a:extLst>
              <a:ext uri="{FF2B5EF4-FFF2-40B4-BE49-F238E27FC236}">
                <a16:creationId xmlns:a16="http://schemas.microsoft.com/office/drawing/2014/main" id="{796E162C-1453-F5AA-A350-7488B435113D}"/>
              </a:ext>
            </a:extLst>
          </p:cNvPr>
          <p:cNvSpPr>
            <a:spLocks noGrp="1"/>
          </p:cNvSpPr>
          <p:nvPr>
            <p:ph type="body" sz="quarter" idx="3"/>
          </p:nvPr>
        </p:nvSpPr>
        <p:spPr>
          <a:xfrm>
            <a:off x="6172200" y="1681163"/>
            <a:ext cx="5183188" cy="823912"/>
          </a:xfrm>
        </p:spPr>
        <p:txBody>
          <a:bodyPr anchor="b">
            <a:normAutofit/>
          </a:bodyPr>
          <a:lstStyle>
            <a:lvl1pPr marL="0" indent="0">
              <a:buNone/>
              <a:defRPr sz="2300" b="1">
                <a:solidFill>
                  <a:srgbClr val="0068A6"/>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A03D79-00A7-5899-E0F2-DCCC72260B08}"/>
              </a:ext>
            </a:extLst>
          </p:cNvPr>
          <p:cNvSpPr>
            <a:spLocks noGrp="1"/>
          </p:cNvSpPr>
          <p:nvPr>
            <p:ph sz="quarter" idx="4"/>
          </p:nvPr>
        </p:nvSpPr>
        <p:spPr>
          <a:xfrm>
            <a:off x="6172200" y="2612571"/>
            <a:ext cx="5183188" cy="3577092"/>
          </a:xfrm>
        </p:spPr>
        <p:txBody>
          <a:bodyPr/>
          <a:lstStyle>
            <a:lvl1pPr>
              <a:defRPr sz="2000">
                <a:solidFill>
                  <a:srgbClr val="3D4856"/>
                </a:solidFill>
                <a:latin typeface="Arial" panose="020B0604020202020204" pitchFamily="34" charset="0"/>
                <a:cs typeface="Arial" panose="020B0604020202020204" pitchFamily="34" charset="0"/>
              </a:defRPr>
            </a:lvl1pPr>
            <a:lvl2pPr>
              <a:defRPr sz="1600">
                <a:solidFill>
                  <a:srgbClr val="3D4856"/>
                </a:solidFill>
                <a:latin typeface="Arial" panose="020B0604020202020204" pitchFamily="34" charset="0"/>
                <a:cs typeface="Arial" panose="020B0604020202020204" pitchFamily="34" charset="0"/>
              </a:defRPr>
            </a:lvl2pPr>
            <a:lvl3pPr>
              <a:defRPr>
                <a:solidFill>
                  <a:srgbClr val="3D4856"/>
                </a:solidFill>
              </a:defRPr>
            </a:lvl3pPr>
            <a:lvl4pPr>
              <a:defRPr>
                <a:solidFill>
                  <a:srgbClr val="3D4856"/>
                </a:solidFill>
              </a:defRPr>
            </a:lvl4pPr>
            <a:lvl5pPr>
              <a:defRPr>
                <a:solidFill>
                  <a:srgbClr val="3D4856"/>
                </a:solidFill>
              </a:defRPr>
            </a:lvl5pPr>
          </a:lstStyle>
          <a:p>
            <a:pPr lvl="0"/>
            <a:r>
              <a:rPr lang="en-US"/>
              <a:t>Click to edit Master text styles</a:t>
            </a:r>
          </a:p>
          <a:p>
            <a:pPr lvl="1"/>
            <a:r>
              <a:rPr lang="en-US"/>
              <a:t>Second level</a:t>
            </a:r>
          </a:p>
        </p:txBody>
      </p:sp>
      <p:sp>
        <p:nvSpPr>
          <p:cNvPr id="12" name="Title 1">
            <a:extLst>
              <a:ext uri="{FF2B5EF4-FFF2-40B4-BE49-F238E27FC236}">
                <a16:creationId xmlns:a16="http://schemas.microsoft.com/office/drawing/2014/main" id="{36DC106E-4D24-D29F-093A-A5F82CD5908C}"/>
              </a:ext>
            </a:extLst>
          </p:cNvPr>
          <p:cNvSpPr>
            <a:spLocks noGrp="1"/>
          </p:cNvSpPr>
          <p:nvPr>
            <p:ph type="title"/>
          </p:nvPr>
        </p:nvSpPr>
        <p:spPr>
          <a:xfrm>
            <a:off x="838200" y="365125"/>
            <a:ext cx="10515600" cy="1062459"/>
          </a:xfrm>
        </p:spPr>
        <p:txBody>
          <a:bodyPr anchor="b">
            <a:normAutofit/>
          </a:bodyPr>
          <a:lstStyle>
            <a:lvl1pPr>
              <a:defRPr sz="3000"/>
            </a:lvl1pPr>
          </a:lstStyle>
          <a:p>
            <a:r>
              <a:rPr lang="en-US"/>
              <a:t>Click to edit Master title style</a:t>
            </a:r>
          </a:p>
        </p:txBody>
      </p:sp>
      <p:sp>
        <p:nvSpPr>
          <p:cNvPr id="13" name="Rectangle 12">
            <a:extLst>
              <a:ext uri="{FF2B5EF4-FFF2-40B4-BE49-F238E27FC236}">
                <a16:creationId xmlns:a16="http://schemas.microsoft.com/office/drawing/2014/main" id="{95601E40-5B68-291D-AF6D-A5068B7FEC0D}"/>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4" name="Slide Number Placeholder 5">
            <a:extLst>
              <a:ext uri="{FF2B5EF4-FFF2-40B4-BE49-F238E27FC236}">
                <a16:creationId xmlns:a16="http://schemas.microsoft.com/office/drawing/2014/main" id="{4307D520-79A7-C43F-BA9E-AC3BBEB35B2D}"/>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2" name="Picture 1" descr="A blue and black logo&#10;&#10;Description automatically generated">
            <a:extLst>
              <a:ext uri="{FF2B5EF4-FFF2-40B4-BE49-F238E27FC236}">
                <a16:creationId xmlns:a16="http://schemas.microsoft.com/office/drawing/2014/main" id="{71F563D6-69AC-A3B8-6AFD-1ED19C4D89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8" name="Straight Connector 7">
            <a:extLst>
              <a:ext uri="{FF2B5EF4-FFF2-40B4-BE49-F238E27FC236}">
                <a16:creationId xmlns:a16="http://schemas.microsoft.com/office/drawing/2014/main" id="{04277A0C-DD58-51B5-515C-F80CAE4603F7}"/>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17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46FC6-4007-96BF-03FB-1D24C3F11440}"/>
              </a:ext>
            </a:extLst>
          </p:cNvPr>
          <p:cNvSpPr>
            <a:spLocks noGrp="1"/>
          </p:cNvSpPr>
          <p:nvPr>
            <p:ph type="title"/>
          </p:nvPr>
        </p:nvSpPr>
        <p:spPr>
          <a:xfrm>
            <a:off x="5191761" y="457200"/>
            <a:ext cx="6160454" cy="970384"/>
          </a:xfrm>
        </p:spPr>
        <p:txBody>
          <a:bodyPr anchor="b">
            <a:normAutofit/>
          </a:bodyPr>
          <a:lstStyle>
            <a:lvl1pPr>
              <a:defRPr sz="3000"/>
            </a:lvl1pPr>
          </a:lstStyle>
          <a:p>
            <a:r>
              <a:rPr lang="en-US"/>
              <a:t>Click to edit Master title style</a:t>
            </a:r>
          </a:p>
        </p:txBody>
      </p:sp>
      <p:sp>
        <p:nvSpPr>
          <p:cNvPr id="3" name="Picture Placeholder 2">
            <a:extLst>
              <a:ext uri="{FF2B5EF4-FFF2-40B4-BE49-F238E27FC236}">
                <a16:creationId xmlns:a16="http://schemas.microsoft.com/office/drawing/2014/main" id="{B6ACF110-F4E7-6983-25C1-6AC7EB4036FC}"/>
              </a:ext>
            </a:extLst>
          </p:cNvPr>
          <p:cNvSpPr>
            <a:spLocks noGrp="1"/>
          </p:cNvSpPr>
          <p:nvPr>
            <p:ph type="pic" idx="1"/>
          </p:nvPr>
        </p:nvSpPr>
        <p:spPr>
          <a:xfrm>
            <a:off x="838200" y="457200"/>
            <a:ext cx="3932237" cy="5682341"/>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5CC216-6927-7176-99B0-C13EB41F1A71}"/>
              </a:ext>
            </a:extLst>
          </p:cNvPr>
          <p:cNvSpPr>
            <a:spLocks noGrp="1"/>
          </p:cNvSpPr>
          <p:nvPr>
            <p:ph type="body" sz="half" idx="2"/>
          </p:nvPr>
        </p:nvSpPr>
        <p:spPr>
          <a:xfrm>
            <a:off x="5191761" y="1791479"/>
            <a:ext cx="6160454"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3EAC6AB1-3C21-901B-0E51-5D8ED2D1BD95}"/>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11" name="Slide Number Placeholder 5">
            <a:extLst>
              <a:ext uri="{FF2B5EF4-FFF2-40B4-BE49-F238E27FC236}">
                <a16:creationId xmlns:a16="http://schemas.microsoft.com/office/drawing/2014/main" id="{334D80AA-9C5E-BD45-6033-F26A14DB2B4C}"/>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5" name="Picture 4" descr="A blue and black logo&#10;&#10;Description automatically generated">
            <a:extLst>
              <a:ext uri="{FF2B5EF4-FFF2-40B4-BE49-F238E27FC236}">
                <a16:creationId xmlns:a16="http://schemas.microsoft.com/office/drawing/2014/main" id="{3DDF6384-124B-8511-97F0-6776668DFE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6" name="Straight Connector 5">
            <a:extLst>
              <a:ext uri="{FF2B5EF4-FFF2-40B4-BE49-F238E27FC236}">
                <a16:creationId xmlns:a16="http://schemas.microsoft.com/office/drawing/2014/main" id="{9A0FA170-9CCA-FD65-8448-5E6549AA631A}"/>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5813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68E8-38DD-FA7C-5D61-2CDDA7F479F2}"/>
              </a:ext>
            </a:extLst>
          </p:cNvPr>
          <p:cNvSpPr>
            <a:spLocks noGrp="1"/>
          </p:cNvSpPr>
          <p:nvPr>
            <p:ph type="title"/>
          </p:nvPr>
        </p:nvSpPr>
        <p:spPr>
          <a:xfrm>
            <a:off x="4704080" y="1842131"/>
            <a:ext cx="7005838" cy="1470023"/>
          </a:xfrm>
        </p:spPr>
        <p:txBody>
          <a:bodyPr anchor="b">
            <a:noAutofit/>
          </a:bodyPr>
          <a:lstStyle>
            <a:lvl1pPr>
              <a:defRPr sz="4500"/>
            </a:lvl1pPr>
          </a:lstStyle>
          <a:p>
            <a:r>
              <a:rPr lang="en-US"/>
              <a:t>Click to edit Master title style</a:t>
            </a:r>
          </a:p>
        </p:txBody>
      </p:sp>
      <p:sp>
        <p:nvSpPr>
          <p:cNvPr id="3" name="Picture Placeholder 2">
            <a:extLst>
              <a:ext uri="{FF2B5EF4-FFF2-40B4-BE49-F238E27FC236}">
                <a16:creationId xmlns:a16="http://schemas.microsoft.com/office/drawing/2014/main" id="{285725C9-BAE5-80A7-BD56-B7AC08628D41}"/>
              </a:ext>
            </a:extLst>
          </p:cNvPr>
          <p:cNvSpPr>
            <a:spLocks noGrp="1"/>
          </p:cNvSpPr>
          <p:nvPr>
            <p:ph type="pic" idx="1"/>
          </p:nvPr>
        </p:nvSpPr>
        <p:spPr>
          <a:xfrm>
            <a:off x="838201" y="1275080"/>
            <a:ext cx="3642360" cy="430784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Rectangle 3">
            <a:extLst>
              <a:ext uri="{FF2B5EF4-FFF2-40B4-BE49-F238E27FC236}">
                <a16:creationId xmlns:a16="http://schemas.microsoft.com/office/drawing/2014/main" id="{2D277A5F-30FA-563A-6628-C1E95769230C}"/>
              </a:ext>
            </a:extLst>
          </p:cNvPr>
          <p:cNvSpPr/>
          <p:nvPr userDrawn="1"/>
        </p:nvSpPr>
        <p:spPr>
          <a:xfrm>
            <a:off x="10954139" y="6505178"/>
            <a:ext cx="399662" cy="3528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5" name="Slide Number Placeholder 5">
            <a:extLst>
              <a:ext uri="{FF2B5EF4-FFF2-40B4-BE49-F238E27FC236}">
                <a16:creationId xmlns:a16="http://schemas.microsoft.com/office/drawing/2014/main" id="{AABB08DB-5DA8-4300-DFE6-26BA23EE2C21}"/>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6" name="Picture 5" descr="A blue and black logo&#10;&#10;Description automatically generated">
            <a:extLst>
              <a:ext uri="{FF2B5EF4-FFF2-40B4-BE49-F238E27FC236}">
                <a16:creationId xmlns:a16="http://schemas.microsoft.com/office/drawing/2014/main" id="{A3682773-2A62-59AA-D2AF-029C02EFFF2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sp>
        <p:nvSpPr>
          <p:cNvPr id="7" name="Subtitle 2">
            <a:extLst>
              <a:ext uri="{FF2B5EF4-FFF2-40B4-BE49-F238E27FC236}">
                <a16:creationId xmlns:a16="http://schemas.microsoft.com/office/drawing/2014/main" id="{B4C3D1DC-BE05-69A5-D086-0F04C17BC008}"/>
              </a:ext>
            </a:extLst>
          </p:cNvPr>
          <p:cNvSpPr>
            <a:spLocks noGrp="1"/>
          </p:cNvSpPr>
          <p:nvPr>
            <p:ph type="subTitle" idx="13"/>
          </p:nvPr>
        </p:nvSpPr>
        <p:spPr>
          <a:xfrm>
            <a:off x="4709118" y="3606800"/>
            <a:ext cx="7000800" cy="1326439"/>
          </a:xfrm>
        </p:spPr>
        <p:txBody>
          <a:bodyPr>
            <a:normAutofit/>
          </a:bodyPr>
          <a:lstStyle>
            <a:lvl1pPr marL="0" indent="0" algn="l">
              <a:buNone/>
              <a:defRPr sz="2300" b="1" i="0">
                <a:solidFill>
                  <a:srgbClr val="0068A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8" name="Straight Connector 7">
            <a:extLst>
              <a:ext uri="{FF2B5EF4-FFF2-40B4-BE49-F238E27FC236}">
                <a16:creationId xmlns:a16="http://schemas.microsoft.com/office/drawing/2014/main" id="{98DCBA6C-0301-99F9-5D51-B4BF1D10D243}"/>
              </a:ext>
            </a:extLst>
          </p:cNvPr>
          <p:cNvCxnSpPr>
            <a:cxnSpLocks/>
          </p:cNvCxnSpPr>
          <p:nvPr userDrawn="1"/>
        </p:nvCxnSpPr>
        <p:spPr>
          <a:xfrm>
            <a:off x="4704080" y="3432732"/>
            <a:ext cx="7005838" cy="0"/>
          </a:xfrm>
          <a:prstGeom prst="line">
            <a:avLst/>
          </a:prstGeom>
          <a:ln w="38100">
            <a:solidFill>
              <a:srgbClr val="FFC50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F8A1418-A96C-8082-A71E-98BA7A8938D8}"/>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928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F42978-9EF9-F2A0-721D-219E6BA9AF85}"/>
              </a:ext>
            </a:extLst>
          </p:cNvPr>
          <p:cNvSpPr/>
          <p:nvPr userDrawn="1"/>
        </p:nvSpPr>
        <p:spPr>
          <a:xfrm>
            <a:off x="6096000" y="1"/>
            <a:ext cx="6096000" cy="6857998"/>
          </a:xfrm>
          <a:prstGeom prst="rect">
            <a:avLst/>
          </a:prstGeom>
          <a:solidFill>
            <a:srgbClr val="C8C9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4FF2CA96-5D73-36C9-63C3-928677F9FC67}"/>
              </a:ext>
            </a:extLst>
          </p:cNvPr>
          <p:cNvSpPr>
            <a:spLocks noGrp="1"/>
          </p:cNvSpPr>
          <p:nvPr>
            <p:ph type="title"/>
          </p:nvPr>
        </p:nvSpPr>
        <p:spPr>
          <a:xfrm>
            <a:off x="828041" y="457200"/>
            <a:ext cx="4820919" cy="970384"/>
          </a:xfrm>
        </p:spPr>
        <p:txBody>
          <a:bodyPr anchor="b">
            <a:normAutofit/>
          </a:bodyPr>
          <a:lstStyle>
            <a:lvl1pPr>
              <a:defRPr sz="3000"/>
            </a:lvl1pPr>
          </a:lstStyle>
          <a:p>
            <a:r>
              <a:rPr lang="en-US"/>
              <a:t>Click to edit Master title style</a:t>
            </a:r>
          </a:p>
        </p:txBody>
      </p:sp>
      <p:sp>
        <p:nvSpPr>
          <p:cNvPr id="5" name="Text Placeholder 3">
            <a:extLst>
              <a:ext uri="{FF2B5EF4-FFF2-40B4-BE49-F238E27FC236}">
                <a16:creationId xmlns:a16="http://schemas.microsoft.com/office/drawing/2014/main" id="{6BA184EC-74E9-0A00-33DB-681631FDFD59}"/>
              </a:ext>
            </a:extLst>
          </p:cNvPr>
          <p:cNvSpPr>
            <a:spLocks noGrp="1"/>
          </p:cNvSpPr>
          <p:nvPr>
            <p:ph type="body" sz="half" idx="2"/>
          </p:nvPr>
        </p:nvSpPr>
        <p:spPr>
          <a:xfrm>
            <a:off x="828041" y="1791479"/>
            <a:ext cx="4820919" cy="4348064"/>
          </a:xfrm>
        </p:spPr>
        <p:txBody>
          <a:bodyPr>
            <a:normAutofit/>
          </a:bodyPr>
          <a:lstStyle>
            <a:lvl1pPr marL="0" indent="0">
              <a:buNone/>
              <a:defRPr sz="20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Rectangle 5">
            <a:extLst>
              <a:ext uri="{FF2B5EF4-FFF2-40B4-BE49-F238E27FC236}">
                <a16:creationId xmlns:a16="http://schemas.microsoft.com/office/drawing/2014/main" id="{B900AE7D-C758-378A-00BA-61091D0C9573}"/>
              </a:ext>
            </a:extLst>
          </p:cNvPr>
          <p:cNvSpPr/>
          <p:nvPr userDrawn="1"/>
        </p:nvSpPr>
        <p:spPr>
          <a:xfrm>
            <a:off x="10954139" y="6505178"/>
            <a:ext cx="399662" cy="352821"/>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68A6"/>
              </a:solidFill>
            </a:endParaRPr>
          </a:p>
        </p:txBody>
      </p:sp>
      <p:sp>
        <p:nvSpPr>
          <p:cNvPr id="7" name="Slide Number Placeholder 5">
            <a:extLst>
              <a:ext uri="{FF2B5EF4-FFF2-40B4-BE49-F238E27FC236}">
                <a16:creationId xmlns:a16="http://schemas.microsoft.com/office/drawing/2014/main" id="{1EC9EA9D-34FD-1922-24DE-816201B4BC9A}"/>
              </a:ext>
            </a:extLst>
          </p:cNvPr>
          <p:cNvSpPr>
            <a:spLocks noGrp="1"/>
          </p:cNvSpPr>
          <p:nvPr>
            <p:ph type="sldNum" sz="quarter" idx="12"/>
          </p:nvPr>
        </p:nvSpPr>
        <p:spPr>
          <a:xfrm>
            <a:off x="10954138" y="6492875"/>
            <a:ext cx="399662" cy="352820"/>
          </a:xfrm>
          <a:prstGeom prst="rect">
            <a:avLst/>
          </a:prstGeom>
        </p:spPr>
        <p:txBody>
          <a:bodyPr/>
          <a:lstStyle>
            <a:lvl1pPr algn="ctr">
              <a:defRPr sz="1200">
                <a:solidFill>
                  <a:srgbClr val="EAEFF1"/>
                </a:solidFill>
              </a:defRPr>
            </a:lvl1pPr>
          </a:lstStyle>
          <a:p>
            <a:fld id="{103DDDE4-7A87-1F49-9041-0D2451D302B4}" type="slidenum">
              <a:rPr lang="en-US" smtClean="0"/>
              <a:pPr/>
              <a:t>‹#›</a:t>
            </a:fld>
            <a:endParaRPr lang="en-US"/>
          </a:p>
        </p:txBody>
      </p:sp>
      <p:pic>
        <p:nvPicPr>
          <p:cNvPr id="12" name="Picture 11" descr="A blue and black logo&#10;&#10;Description automatically generated">
            <a:extLst>
              <a:ext uri="{FF2B5EF4-FFF2-40B4-BE49-F238E27FC236}">
                <a16:creationId xmlns:a16="http://schemas.microsoft.com/office/drawing/2014/main" id="{9EA85BAC-245E-64C7-45FF-475943C807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0900" y="6523839"/>
            <a:ext cx="924272" cy="216297"/>
          </a:xfrm>
          <a:prstGeom prst="rect">
            <a:avLst/>
          </a:prstGeom>
        </p:spPr>
      </p:pic>
      <p:cxnSp>
        <p:nvCxnSpPr>
          <p:cNvPr id="2" name="Straight Connector 1">
            <a:extLst>
              <a:ext uri="{FF2B5EF4-FFF2-40B4-BE49-F238E27FC236}">
                <a16:creationId xmlns:a16="http://schemas.microsoft.com/office/drawing/2014/main" id="{042F5D3E-9D2B-AC97-E62C-4EF871A6F2CC}"/>
              </a:ext>
            </a:extLst>
          </p:cNvPr>
          <p:cNvCxnSpPr/>
          <p:nvPr userDrawn="1"/>
        </p:nvCxnSpPr>
        <p:spPr>
          <a:xfrm flipH="1">
            <a:off x="838200" y="6409347"/>
            <a:ext cx="10515600" cy="0"/>
          </a:xfrm>
          <a:prstGeom prst="line">
            <a:avLst/>
          </a:prstGeom>
          <a:ln w="19050">
            <a:solidFill>
              <a:srgbClr val="FFC50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6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break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D68B77-1E10-691E-AC2A-5B2819059AC6}"/>
              </a:ext>
            </a:extLst>
          </p:cNvPr>
          <p:cNvSpPr/>
          <p:nvPr userDrawn="1"/>
        </p:nvSpPr>
        <p:spPr>
          <a:xfrm>
            <a:off x="4770438" y="0"/>
            <a:ext cx="7421562" cy="6858000"/>
          </a:xfrm>
          <a:prstGeom prst="rect">
            <a:avLst/>
          </a:prstGeom>
          <a:solidFill>
            <a:srgbClr val="0068A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D5F161-7C95-217E-6218-3278FD803C5B}"/>
              </a:ext>
            </a:extLst>
          </p:cNvPr>
          <p:cNvSpPr>
            <a:spLocks noGrp="1"/>
          </p:cNvSpPr>
          <p:nvPr>
            <p:ph type="title"/>
          </p:nvPr>
        </p:nvSpPr>
        <p:spPr>
          <a:xfrm>
            <a:off x="5365102" y="1707502"/>
            <a:ext cx="5988698" cy="1721498"/>
          </a:xfrm>
        </p:spPr>
        <p:txBody>
          <a:bodyPr anchor="b">
            <a:noAutofit/>
          </a:bodyPr>
          <a:lstStyle>
            <a:lvl1pPr>
              <a:defRPr sz="4500">
                <a:solidFill>
                  <a:srgbClr val="EAEFF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9D96DED-7708-3514-1EE5-2A99BBE6337B}"/>
              </a:ext>
            </a:extLst>
          </p:cNvPr>
          <p:cNvSpPr>
            <a:spLocks noGrp="1"/>
          </p:cNvSpPr>
          <p:nvPr>
            <p:ph type="pic" idx="1"/>
          </p:nvPr>
        </p:nvSpPr>
        <p:spPr>
          <a:xfrm>
            <a:off x="0" y="0"/>
            <a:ext cx="4770437" cy="6858000"/>
          </a:xfrm>
          <a:solidFill>
            <a:schemeClr val="bg1">
              <a:lumMod val="95000"/>
            </a:schemeClr>
          </a:solidFill>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ext Placeholder 8">
            <a:extLst>
              <a:ext uri="{FF2B5EF4-FFF2-40B4-BE49-F238E27FC236}">
                <a16:creationId xmlns:a16="http://schemas.microsoft.com/office/drawing/2014/main" id="{0888BC32-F28E-FB68-E860-3BE5DDA10650}"/>
              </a:ext>
            </a:extLst>
          </p:cNvPr>
          <p:cNvSpPr>
            <a:spLocks noGrp="1"/>
          </p:cNvSpPr>
          <p:nvPr>
            <p:ph type="body" sz="quarter" idx="10"/>
          </p:nvPr>
        </p:nvSpPr>
        <p:spPr>
          <a:xfrm>
            <a:off x="5365102" y="3771898"/>
            <a:ext cx="5589102" cy="914401"/>
          </a:xfrm>
        </p:spPr>
        <p:txBody>
          <a:bodyPr>
            <a:normAutofit/>
          </a:bodyPr>
          <a:lstStyle>
            <a:lvl1pPr marL="0" indent="0">
              <a:buNone/>
              <a:defRPr sz="2000">
                <a:solidFill>
                  <a:srgbClr val="FFC50D"/>
                </a:solidFill>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760323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pic>
        <p:nvPicPr>
          <p:cNvPr id="2" name="Picture 1" descr="A blue background with white text&#10;&#10;Description automatically generated">
            <a:extLst>
              <a:ext uri="{FF2B5EF4-FFF2-40B4-BE49-F238E27FC236}">
                <a16:creationId xmlns:a16="http://schemas.microsoft.com/office/drawing/2014/main" id="{FE914D78-CDC0-8A87-5FAF-33C48DECE3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0087028A-8363-66C2-C988-C83326C0D595}"/>
              </a:ext>
            </a:extLst>
          </p:cNvPr>
          <p:cNvSpPr txBox="1"/>
          <p:nvPr userDrawn="1"/>
        </p:nvSpPr>
        <p:spPr>
          <a:xfrm>
            <a:off x="947020" y="5007752"/>
            <a:ext cx="2834631" cy="400110"/>
          </a:xfrm>
          <a:prstGeom prst="rect">
            <a:avLst/>
          </a:prstGeom>
          <a:noFill/>
        </p:spPr>
        <p:txBody>
          <a:bodyPr wrap="square" rtlCol="0" anchor="ctr">
            <a:spAutoFit/>
          </a:bodyPr>
          <a:lstStyle/>
          <a:p>
            <a:r>
              <a:rPr lang="en-US" sz="2000" b="1" i="0" spc="300" baseline="0" err="1">
                <a:solidFill>
                  <a:srgbClr val="FFC50D"/>
                </a:solidFill>
                <a:latin typeface="Aptos Display" panose="020B0004020202020204" pitchFamily="34" charset="0"/>
                <a:cs typeface="Arial" panose="020B0604020202020204" pitchFamily="34" charset="0"/>
              </a:rPr>
              <a:t>www.velan.com</a:t>
            </a:r>
            <a:endParaRPr lang="en-US" sz="2000" b="1" i="0" spc="300" baseline="0">
              <a:solidFill>
                <a:srgbClr val="FFC50D"/>
              </a:solidFill>
              <a:latin typeface="Aptos Display" panose="020B0004020202020204" pitchFamily="34" charset="0"/>
              <a:cs typeface="Arial" panose="020B0604020202020204" pitchFamily="34" charset="0"/>
            </a:endParaRPr>
          </a:p>
        </p:txBody>
      </p:sp>
    </p:spTree>
    <p:extLst>
      <p:ext uri="{BB962C8B-B14F-4D97-AF65-F5344CB8AC3E}">
        <p14:creationId xmlns:p14="http://schemas.microsoft.com/office/powerpoint/2010/main" val="202783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ACB22E-6B31-BDBF-E5CB-ADE60274E5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2E0614-2C87-337C-4B10-D98489CA4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C214EEE2-AD96-947C-27A1-4B5363AE06F5}"/>
              </a:ext>
            </a:extLst>
          </p:cNvPr>
          <p:cNvSpPr/>
          <p:nvPr userDrawn="1"/>
        </p:nvSpPr>
        <p:spPr>
          <a:xfrm>
            <a:off x="-670560" y="1745616"/>
            <a:ext cx="528320" cy="528320"/>
          </a:xfrm>
          <a:prstGeom prst="rect">
            <a:avLst/>
          </a:prstGeom>
          <a:solidFill>
            <a:srgbClr val="FFC50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B1E152-C3ED-5C67-0AB6-F0DF0ABE31C1}"/>
              </a:ext>
            </a:extLst>
          </p:cNvPr>
          <p:cNvSpPr/>
          <p:nvPr userDrawn="1"/>
        </p:nvSpPr>
        <p:spPr>
          <a:xfrm>
            <a:off x="-670560" y="2517776"/>
            <a:ext cx="528320" cy="528320"/>
          </a:xfrm>
          <a:prstGeom prst="rect">
            <a:avLst/>
          </a:prstGeom>
          <a:solidFill>
            <a:srgbClr val="0067A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06A6ACE-AF5C-ABEA-77AC-27226ED54A3E}"/>
              </a:ext>
            </a:extLst>
          </p:cNvPr>
          <p:cNvSpPr/>
          <p:nvPr userDrawn="1"/>
        </p:nvSpPr>
        <p:spPr>
          <a:xfrm>
            <a:off x="-670560" y="201296"/>
            <a:ext cx="528320" cy="528320"/>
          </a:xfrm>
          <a:prstGeom prst="rect">
            <a:avLst/>
          </a:prstGeom>
          <a:solidFill>
            <a:srgbClr val="3D485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26329E-C712-AD58-3896-325D57B4608C}"/>
              </a:ext>
            </a:extLst>
          </p:cNvPr>
          <p:cNvSpPr/>
          <p:nvPr userDrawn="1"/>
        </p:nvSpPr>
        <p:spPr>
          <a:xfrm>
            <a:off x="-670560" y="973456"/>
            <a:ext cx="528320" cy="528320"/>
          </a:xfrm>
          <a:prstGeom prst="rect">
            <a:avLst/>
          </a:prstGeom>
          <a:solidFill>
            <a:srgbClr val="EAEFF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168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3" r:id="rId4"/>
    <p:sldLayoutId id="2147483657" r:id="rId5"/>
    <p:sldLayoutId id="2147483661" r:id="rId6"/>
    <p:sldLayoutId id="2147483660" r:id="rId7"/>
    <p:sldLayoutId id="2147483658" r:id="rId8"/>
    <p:sldLayoutId id="2147483659" r:id="rId9"/>
  </p:sldLayoutIdLst>
  <p:hf hdr="0" ftr="0" dt="0"/>
  <p:txStyles>
    <p:titleStyle>
      <a:lvl1pPr algn="l" defTabSz="914400" rtl="0" eaLnBrk="1" latinLnBrk="0" hangingPunct="1">
        <a:lnSpc>
          <a:spcPct val="90000"/>
        </a:lnSpc>
        <a:spcBef>
          <a:spcPct val="0"/>
        </a:spcBef>
        <a:buNone/>
        <a:defRPr sz="3000" b="1" i="0" kern="1200">
          <a:solidFill>
            <a:srgbClr val="3D485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3D48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rgbClr val="3D485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D48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81F94-4AD1-F33B-CF81-B83EB6D8845C}"/>
              </a:ext>
            </a:extLst>
          </p:cNvPr>
          <p:cNvSpPr>
            <a:spLocks noGrp="1"/>
          </p:cNvSpPr>
          <p:nvPr>
            <p:ph type="ctrTitle"/>
          </p:nvPr>
        </p:nvSpPr>
        <p:spPr>
          <a:xfrm>
            <a:off x="6822039" y="3955551"/>
            <a:ext cx="4999059" cy="1185409"/>
          </a:xfrm>
        </p:spPr>
        <p:txBody>
          <a:bodyPr>
            <a:normAutofit fontScale="90000"/>
          </a:bodyPr>
          <a:lstStyle/>
          <a:p>
            <a:r>
              <a:rPr lang="fr-CA" noProof="0"/>
              <a:t>T2-E2026</a:t>
            </a:r>
            <a:br>
              <a:rPr lang="fr-CA" noProof="0"/>
            </a:br>
            <a:r>
              <a:rPr lang="fr-CA" noProof="0"/>
              <a:t>Présentation aux investisseurs</a:t>
            </a:r>
          </a:p>
        </p:txBody>
      </p:sp>
      <p:sp>
        <p:nvSpPr>
          <p:cNvPr id="3" name="Subtitle 2">
            <a:extLst>
              <a:ext uri="{FF2B5EF4-FFF2-40B4-BE49-F238E27FC236}">
                <a16:creationId xmlns:a16="http://schemas.microsoft.com/office/drawing/2014/main" id="{F9FB07DE-EE06-8EB1-0506-11CA94DECA14}"/>
              </a:ext>
            </a:extLst>
          </p:cNvPr>
          <p:cNvSpPr>
            <a:spLocks noGrp="1"/>
          </p:cNvSpPr>
          <p:nvPr>
            <p:ph type="subTitle" idx="1"/>
          </p:nvPr>
        </p:nvSpPr>
        <p:spPr/>
        <p:txBody>
          <a:bodyPr/>
          <a:lstStyle/>
          <a:p>
            <a:r>
              <a:rPr lang="fr-CA" noProof="0"/>
              <a:t>10 octobre 2025</a:t>
            </a:r>
          </a:p>
        </p:txBody>
      </p:sp>
    </p:spTree>
    <p:extLst>
      <p:ext uri="{BB962C8B-B14F-4D97-AF65-F5344CB8AC3E}">
        <p14:creationId xmlns:p14="http://schemas.microsoft.com/office/powerpoint/2010/main" val="2871114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6D70DE-BE0B-BC2C-8522-B23F77D0B3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2DA773-6117-C8B0-86F6-2458E498F96C}"/>
              </a:ext>
            </a:extLst>
          </p:cNvPr>
          <p:cNvSpPr>
            <a:spLocks noGrp="1"/>
          </p:cNvSpPr>
          <p:nvPr>
            <p:ph type="title"/>
          </p:nvPr>
        </p:nvSpPr>
        <p:spPr>
          <a:xfrm>
            <a:off x="520435" y="457200"/>
            <a:ext cx="5128525" cy="589280"/>
          </a:xfrm>
        </p:spPr>
        <p:txBody>
          <a:bodyPr>
            <a:normAutofit fontScale="90000"/>
          </a:bodyPr>
          <a:lstStyle/>
          <a:p>
            <a:r>
              <a:rPr lang="fr-CA" noProof="0">
                <a:latin typeface="Calibri" panose="020F0502020204030204" pitchFamily="34" charset="0"/>
                <a:ea typeface="Calibri" panose="020F0502020204030204" pitchFamily="34" charset="0"/>
                <a:cs typeface="Calibri" panose="020F0502020204030204" pitchFamily="34" charset="0"/>
              </a:rPr>
              <a:t>Résultats du deuxième trimestre</a:t>
            </a:r>
          </a:p>
        </p:txBody>
      </p:sp>
      <p:sp>
        <p:nvSpPr>
          <p:cNvPr id="4" name="Slide Number Placeholder 3">
            <a:extLst>
              <a:ext uri="{FF2B5EF4-FFF2-40B4-BE49-F238E27FC236}">
                <a16:creationId xmlns:a16="http://schemas.microsoft.com/office/drawing/2014/main" id="{D92834E2-94A0-A57F-4FAA-CC96388A093F}"/>
              </a:ext>
            </a:extLst>
          </p:cNvPr>
          <p:cNvSpPr>
            <a:spLocks noGrp="1"/>
          </p:cNvSpPr>
          <p:nvPr>
            <p:ph type="sldNum" sz="quarter" idx="12"/>
          </p:nvPr>
        </p:nvSpPr>
        <p:spPr/>
        <p:txBody>
          <a:bodyPr/>
          <a:lstStyle/>
          <a:p>
            <a:fld id="{103DDDE4-7A87-1F49-9041-0D2451D302B4}" type="slidenum">
              <a:rPr lang="fr-CA" noProof="0" smtClean="0"/>
              <a:pPr/>
              <a:t>10</a:t>
            </a:fld>
            <a:endParaRPr lang="fr-CA" noProof="0"/>
          </a:p>
        </p:txBody>
      </p:sp>
      <p:sp>
        <p:nvSpPr>
          <p:cNvPr id="13" name="TextBox 12">
            <a:extLst>
              <a:ext uri="{FF2B5EF4-FFF2-40B4-BE49-F238E27FC236}">
                <a16:creationId xmlns:a16="http://schemas.microsoft.com/office/drawing/2014/main" id="{0E1DCA63-CE61-249E-E81E-DB175EA419F1}"/>
              </a:ext>
            </a:extLst>
          </p:cNvPr>
          <p:cNvSpPr txBox="1"/>
          <p:nvPr/>
        </p:nvSpPr>
        <p:spPr>
          <a:xfrm>
            <a:off x="520435" y="1125430"/>
            <a:ext cx="1512658" cy="400110"/>
          </a:xfrm>
          <a:prstGeom prst="rect">
            <a:avLst/>
          </a:prstGeom>
          <a:noFill/>
        </p:spPr>
        <p:txBody>
          <a:bodyPr wrap="none" rtlCol="0">
            <a:spAutoFit/>
          </a:bodyPr>
          <a:lstStyle/>
          <a:p>
            <a:r>
              <a:rPr lang="fr-CA" sz="2000" b="1" noProof="0">
                <a:solidFill>
                  <a:srgbClr val="0068A6"/>
                </a:solidFill>
              </a:rPr>
              <a:t>Marge brute</a:t>
            </a:r>
          </a:p>
        </p:txBody>
      </p:sp>
      <p:sp>
        <p:nvSpPr>
          <p:cNvPr id="15" name="TextBox 14">
            <a:extLst>
              <a:ext uri="{FF2B5EF4-FFF2-40B4-BE49-F238E27FC236}">
                <a16:creationId xmlns:a16="http://schemas.microsoft.com/office/drawing/2014/main" id="{8F970D64-BE6E-D876-63C9-79419C641575}"/>
              </a:ext>
            </a:extLst>
          </p:cNvPr>
          <p:cNvSpPr txBox="1"/>
          <p:nvPr/>
        </p:nvSpPr>
        <p:spPr>
          <a:xfrm>
            <a:off x="520435" y="1476050"/>
            <a:ext cx="1926203" cy="1077218"/>
          </a:xfrm>
          <a:prstGeom prst="rect">
            <a:avLst/>
          </a:prstGeom>
          <a:noFill/>
        </p:spPr>
        <p:txBody>
          <a:bodyPr wrap="square" rtlCol="0">
            <a:spAutoFit/>
          </a:bodyPr>
          <a:lstStyle/>
          <a:p>
            <a:r>
              <a:rPr lang="fr-CA" b="1" noProof="0"/>
              <a:t>15,7 M$</a:t>
            </a:r>
          </a:p>
          <a:p>
            <a:pPr>
              <a:spcBef>
                <a:spcPts val="1200"/>
              </a:spcBef>
            </a:pPr>
            <a:r>
              <a:rPr lang="fr-CA" b="1" noProof="0"/>
              <a:t>23,2 % du </a:t>
            </a:r>
            <a:br>
              <a:rPr lang="fr-CA" b="1" noProof="0"/>
            </a:br>
            <a:r>
              <a:rPr lang="fr-CA" b="1" noProof="0"/>
              <a:t>chiffre d’affaires</a:t>
            </a:r>
          </a:p>
        </p:txBody>
      </p:sp>
      <p:sp>
        <p:nvSpPr>
          <p:cNvPr id="16" name="TextBox 15">
            <a:extLst>
              <a:ext uri="{FF2B5EF4-FFF2-40B4-BE49-F238E27FC236}">
                <a16:creationId xmlns:a16="http://schemas.microsoft.com/office/drawing/2014/main" id="{F336AFB4-9197-6DB8-FB4F-BA96654674D3}"/>
              </a:ext>
            </a:extLst>
          </p:cNvPr>
          <p:cNvSpPr txBox="1"/>
          <p:nvPr/>
        </p:nvSpPr>
        <p:spPr>
          <a:xfrm>
            <a:off x="2043584" y="1476050"/>
            <a:ext cx="3171453" cy="800219"/>
          </a:xfrm>
          <a:prstGeom prst="rect">
            <a:avLst/>
          </a:prstGeom>
          <a:noFill/>
        </p:spPr>
        <p:txBody>
          <a:bodyPr wrap="square" rtlCol="0">
            <a:spAutoFit/>
          </a:bodyPr>
          <a:lstStyle/>
          <a:p>
            <a:r>
              <a:rPr lang="fr-CA" b="1" noProof="0"/>
              <a:t>4,3 M$ vs. exercice précédent</a:t>
            </a:r>
          </a:p>
          <a:p>
            <a:pPr>
              <a:spcBef>
                <a:spcPts val="1200"/>
              </a:spcBef>
            </a:pPr>
            <a:r>
              <a:rPr lang="fr-CA" b="1" noProof="0"/>
              <a:t>250 pbs vs. exercice précédent </a:t>
            </a:r>
          </a:p>
        </p:txBody>
      </p:sp>
      <p:sp>
        <p:nvSpPr>
          <p:cNvPr id="17" name="TextBox 16">
            <a:extLst>
              <a:ext uri="{FF2B5EF4-FFF2-40B4-BE49-F238E27FC236}">
                <a16:creationId xmlns:a16="http://schemas.microsoft.com/office/drawing/2014/main" id="{CD9B9739-CEB6-5DE0-F2A5-D8B3759446CD}"/>
              </a:ext>
            </a:extLst>
          </p:cNvPr>
          <p:cNvSpPr txBox="1"/>
          <p:nvPr/>
        </p:nvSpPr>
        <p:spPr>
          <a:xfrm>
            <a:off x="520434" y="2582344"/>
            <a:ext cx="5323318" cy="1592744"/>
          </a:xfrm>
          <a:prstGeom prst="rect">
            <a:avLst/>
          </a:prstGeom>
          <a:noFill/>
        </p:spPr>
        <p:txBody>
          <a:bodyPr wrap="square">
            <a:spAutoFit/>
          </a:bodyPr>
          <a:lstStyle/>
          <a:p>
            <a:pPr marL="179388" lvl="1" indent="-179388">
              <a:spcBef>
                <a:spcPts val="500"/>
              </a:spcBef>
              <a:buFont typeface="Arial" panose="020B0604020202020204" pitchFamily="34" charset="0"/>
              <a:buChar char="•"/>
            </a:pPr>
            <a:r>
              <a:rPr lang="fr-CA" sz="1700" noProof="0">
                <a:cs typeface="Calibri" panose="020F0502020204030204" pitchFamily="34" charset="0"/>
              </a:rPr>
              <a:t>Baisse du volume des ventes</a:t>
            </a:r>
          </a:p>
          <a:p>
            <a:pPr marL="179388" lvl="1" indent="-179388">
              <a:spcBef>
                <a:spcPts val="500"/>
              </a:spcBef>
              <a:buFont typeface="Arial" panose="020B0604020202020204" pitchFamily="34" charset="0"/>
              <a:buChar char="•"/>
            </a:pPr>
            <a:r>
              <a:rPr lang="fr-CA" sz="1700" noProof="0">
                <a:cs typeface="Calibri" panose="020F0502020204030204" pitchFamily="34" charset="0"/>
              </a:rPr>
              <a:t>Composition moins avantageuse du chiffre d’affaires</a:t>
            </a:r>
          </a:p>
          <a:p>
            <a:pPr marL="179388" lvl="1" indent="-179388">
              <a:spcBef>
                <a:spcPts val="500"/>
              </a:spcBef>
              <a:buFont typeface="Arial" panose="020B0604020202020204" pitchFamily="34" charset="0"/>
              <a:buChar char="•"/>
            </a:pPr>
            <a:r>
              <a:rPr lang="fr-CA" sz="1700" noProof="0">
                <a:cs typeface="Calibri" panose="020F0502020204030204" pitchFamily="34" charset="0"/>
              </a:rPr>
              <a:t>Effets des tarifs douaniers</a:t>
            </a:r>
          </a:p>
          <a:p>
            <a:pPr marL="179388" lvl="1" indent="-179388">
              <a:spcBef>
                <a:spcPts val="500"/>
              </a:spcBef>
              <a:buFont typeface="Arial" panose="020B0604020202020204" pitchFamily="34" charset="0"/>
              <a:buChar char="•"/>
            </a:pPr>
            <a:r>
              <a:rPr lang="fr-CA" sz="1700" noProof="0">
                <a:cs typeface="Calibri" panose="020F0502020204030204" pitchFamily="34" charset="0"/>
              </a:rPr>
              <a:t>Facteurs en partie contrebalancés par l’impact favorable des taux de change</a:t>
            </a:r>
          </a:p>
        </p:txBody>
      </p:sp>
      <p:graphicFrame>
        <p:nvGraphicFramePr>
          <p:cNvPr id="19" name="Chart 18">
            <a:extLst>
              <a:ext uri="{FF2B5EF4-FFF2-40B4-BE49-F238E27FC236}">
                <a16:creationId xmlns:a16="http://schemas.microsoft.com/office/drawing/2014/main" id="{621C2C79-4E07-DEDB-BB30-E3DE0AD7A21A}"/>
              </a:ext>
            </a:extLst>
          </p:cNvPr>
          <p:cNvGraphicFramePr/>
          <p:nvPr>
            <p:extLst>
              <p:ext uri="{D42A27DB-BD31-4B8C-83A1-F6EECF244321}">
                <p14:modId xmlns:p14="http://schemas.microsoft.com/office/powerpoint/2010/main" val="4106901346"/>
              </p:ext>
            </p:extLst>
          </p:nvPr>
        </p:nvGraphicFramePr>
        <p:xfrm>
          <a:off x="6974838" y="262524"/>
          <a:ext cx="4378960" cy="2651262"/>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4772DCAE-F805-177A-80CC-CF9212EAA667}"/>
              </a:ext>
            </a:extLst>
          </p:cNvPr>
          <p:cNvGrpSpPr/>
          <p:nvPr/>
        </p:nvGrpSpPr>
        <p:grpSpPr>
          <a:xfrm>
            <a:off x="7785545" y="1637188"/>
            <a:ext cx="725550" cy="576007"/>
            <a:chOff x="2406610" y="1296223"/>
            <a:chExt cx="725560" cy="576000"/>
          </a:xfrm>
        </p:grpSpPr>
        <p:sp>
          <p:nvSpPr>
            <p:cNvPr id="25" name="Oval 24">
              <a:extLst>
                <a:ext uri="{FF2B5EF4-FFF2-40B4-BE49-F238E27FC236}">
                  <a16:creationId xmlns:a16="http://schemas.microsoft.com/office/drawing/2014/main" id="{463D38A8-4DB2-C2FF-04F6-675FC669459B}"/>
                </a:ext>
              </a:extLst>
            </p:cNvPr>
            <p:cNvSpPr/>
            <p:nvPr/>
          </p:nvSpPr>
          <p:spPr>
            <a:xfrm>
              <a:off x="2481390" y="1296223"/>
              <a:ext cx="576000" cy="576000"/>
            </a:xfrm>
            <a:prstGeom prst="ellipse">
              <a:avLst/>
            </a:prstGeom>
            <a:solidFill>
              <a:srgbClr val="3D485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fr-CA" sz="1400" noProof="0"/>
            </a:p>
          </p:txBody>
        </p:sp>
        <p:sp>
          <p:nvSpPr>
            <p:cNvPr id="26" name="TextBox 11">
              <a:extLst>
                <a:ext uri="{FF2B5EF4-FFF2-40B4-BE49-F238E27FC236}">
                  <a16:creationId xmlns:a16="http://schemas.microsoft.com/office/drawing/2014/main" id="{733960DB-68DC-9D53-5950-4F33DA40D873}"/>
                </a:ext>
              </a:extLst>
            </p:cNvPr>
            <p:cNvSpPr txBox="1"/>
            <p:nvPr/>
          </p:nvSpPr>
          <p:spPr>
            <a:xfrm>
              <a:off x="2406610" y="1430335"/>
              <a:ext cx="725560" cy="307773"/>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fr-CA" sz="1400" b="1" noProof="0">
                  <a:solidFill>
                    <a:schemeClr val="bg1"/>
                  </a:solidFill>
                </a:rPr>
                <a:t>25,7 %</a:t>
              </a:r>
            </a:p>
          </p:txBody>
        </p:sp>
      </p:grpSp>
      <p:sp>
        <p:nvSpPr>
          <p:cNvPr id="5" name="TextBox 4">
            <a:extLst>
              <a:ext uri="{FF2B5EF4-FFF2-40B4-BE49-F238E27FC236}">
                <a16:creationId xmlns:a16="http://schemas.microsoft.com/office/drawing/2014/main" id="{58B023C1-2972-529A-75E6-D03877BDC4B8}"/>
              </a:ext>
            </a:extLst>
          </p:cNvPr>
          <p:cNvSpPr txBox="1"/>
          <p:nvPr/>
        </p:nvSpPr>
        <p:spPr>
          <a:xfrm>
            <a:off x="520435" y="4356451"/>
            <a:ext cx="1564339" cy="400110"/>
          </a:xfrm>
          <a:prstGeom prst="rect">
            <a:avLst/>
          </a:prstGeom>
          <a:noFill/>
        </p:spPr>
        <p:txBody>
          <a:bodyPr wrap="none" rtlCol="0">
            <a:spAutoFit/>
          </a:bodyPr>
          <a:lstStyle/>
          <a:p>
            <a:r>
              <a:rPr lang="fr-CA" sz="2000" b="1" noProof="0">
                <a:solidFill>
                  <a:srgbClr val="0068A6"/>
                </a:solidFill>
              </a:rPr>
              <a:t>BAIIA ajusté</a:t>
            </a:r>
            <a:r>
              <a:rPr lang="fr-CA" sz="2000" b="1" baseline="30000" noProof="0">
                <a:solidFill>
                  <a:srgbClr val="0068A6"/>
                </a:solidFill>
              </a:rPr>
              <a:t>1</a:t>
            </a:r>
          </a:p>
        </p:txBody>
      </p:sp>
      <p:sp>
        <p:nvSpPr>
          <p:cNvPr id="6" name="Arrow: Up 5">
            <a:extLst>
              <a:ext uri="{FF2B5EF4-FFF2-40B4-BE49-F238E27FC236}">
                <a16:creationId xmlns:a16="http://schemas.microsoft.com/office/drawing/2014/main" id="{188F18D5-5CBF-3150-01F6-0AF277EDD68A}"/>
              </a:ext>
            </a:extLst>
          </p:cNvPr>
          <p:cNvSpPr/>
          <p:nvPr/>
        </p:nvSpPr>
        <p:spPr>
          <a:xfrm rot="10800000">
            <a:off x="1684342" y="4846161"/>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7" name="TextBox 6">
            <a:extLst>
              <a:ext uri="{FF2B5EF4-FFF2-40B4-BE49-F238E27FC236}">
                <a16:creationId xmlns:a16="http://schemas.microsoft.com/office/drawing/2014/main" id="{AE6A4240-3563-B98F-B44C-BEE6886F307D}"/>
              </a:ext>
            </a:extLst>
          </p:cNvPr>
          <p:cNvSpPr txBox="1"/>
          <p:nvPr/>
        </p:nvSpPr>
        <p:spPr>
          <a:xfrm>
            <a:off x="520435" y="4756561"/>
            <a:ext cx="849913" cy="369332"/>
          </a:xfrm>
          <a:prstGeom prst="rect">
            <a:avLst/>
          </a:prstGeom>
          <a:noFill/>
        </p:spPr>
        <p:txBody>
          <a:bodyPr wrap="none" rtlCol="0">
            <a:spAutoFit/>
          </a:bodyPr>
          <a:lstStyle/>
          <a:p>
            <a:r>
              <a:rPr lang="fr-CA" b="1" noProof="0"/>
              <a:t>3,4 M$</a:t>
            </a:r>
          </a:p>
        </p:txBody>
      </p:sp>
      <p:sp>
        <p:nvSpPr>
          <p:cNvPr id="18" name="TextBox 17">
            <a:extLst>
              <a:ext uri="{FF2B5EF4-FFF2-40B4-BE49-F238E27FC236}">
                <a16:creationId xmlns:a16="http://schemas.microsoft.com/office/drawing/2014/main" id="{729FC558-E02E-0AF3-3725-2225BDF4C2E5}"/>
              </a:ext>
            </a:extLst>
          </p:cNvPr>
          <p:cNvSpPr txBox="1"/>
          <p:nvPr/>
        </p:nvSpPr>
        <p:spPr>
          <a:xfrm>
            <a:off x="2043584" y="4756561"/>
            <a:ext cx="3524345" cy="369332"/>
          </a:xfrm>
          <a:prstGeom prst="rect">
            <a:avLst/>
          </a:prstGeom>
          <a:noFill/>
        </p:spPr>
        <p:txBody>
          <a:bodyPr wrap="square" rtlCol="0">
            <a:spAutoFit/>
          </a:bodyPr>
          <a:lstStyle/>
          <a:p>
            <a:r>
              <a:rPr lang="fr-CA" b="1" noProof="0"/>
              <a:t>$3,3 M$ vs. exercice précédent</a:t>
            </a:r>
          </a:p>
        </p:txBody>
      </p:sp>
      <p:sp>
        <p:nvSpPr>
          <p:cNvPr id="27" name="TextBox 26">
            <a:extLst>
              <a:ext uri="{FF2B5EF4-FFF2-40B4-BE49-F238E27FC236}">
                <a16:creationId xmlns:a16="http://schemas.microsoft.com/office/drawing/2014/main" id="{063BE8C2-5CFB-4E93-4E1E-8D339C7C27FE}"/>
              </a:ext>
            </a:extLst>
          </p:cNvPr>
          <p:cNvSpPr txBox="1"/>
          <p:nvPr/>
        </p:nvSpPr>
        <p:spPr>
          <a:xfrm>
            <a:off x="520433" y="5160351"/>
            <a:ext cx="4813829" cy="941283"/>
          </a:xfrm>
          <a:prstGeom prst="rect">
            <a:avLst/>
          </a:prstGeom>
          <a:noFill/>
        </p:spPr>
        <p:txBody>
          <a:bodyPr wrap="square">
            <a:spAutoFit/>
          </a:bodyPr>
          <a:lstStyle/>
          <a:p>
            <a:pPr marL="179388" lvl="1" indent="-171450">
              <a:spcBef>
                <a:spcPts val="500"/>
              </a:spcBef>
              <a:buFont typeface="Arial" panose="020B0604020202020204" pitchFamily="34" charset="0"/>
              <a:buChar char="•"/>
            </a:pPr>
            <a:r>
              <a:rPr lang="fr-CA" sz="1700" noProof="0">
                <a:cs typeface="Calibri" panose="020F0502020204030204" pitchFamily="34" charset="0"/>
              </a:rPr>
              <a:t>Baisse de la marge brute</a:t>
            </a:r>
          </a:p>
          <a:p>
            <a:pPr marL="179388" lvl="1" indent="-171450">
              <a:spcBef>
                <a:spcPts val="500"/>
              </a:spcBef>
              <a:buFont typeface="Arial" panose="020B0604020202020204" pitchFamily="34" charset="0"/>
              <a:buChar char="•"/>
            </a:pPr>
            <a:r>
              <a:rPr lang="fr-CA" sz="1700" noProof="0">
                <a:cs typeface="Calibri" panose="020F0502020204030204" pitchFamily="34" charset="0"/>
              </a:rPr>
              <a:t>En partie contrebalancée par une baisse des frais d’administration</a:t>
            </a:r>
          </a:p>
        </p:txBody>
      </p:sp>
      <p:graphicFrame>
        <p:nvGraphicFramePr>
          <p:cNvPr id="28" name="Chart 27">
            <a:extLst>
              <a:ext uri="{FF2B5EF4-FFF2-40B4-BE49-F238E27FC236}">
                <a16:creationId xmlns:a16="http://schemas.microsoft.com/office/drawing/2014/main" id="{D030459E-4DAA-27EB-48FC-C6B25E39DE7D}"/>
              </a:ext>
            </a:extLst>
          </p:cNvPr>
          <p:cNvGraphicFramePr/>
          <p:nvPr>
            <p:extLst>
              <p:ext uri="{D42A27DB-BD31-4B8C-83A1-F6EECF244321}">
                <p14:modId xmlns:p14="http://schemas.microsoft.com/office/powerpoint/2010/main" val="2683448677"/>
              </p:ext>
            </p:extLst>
          </p:nvPr>
        </p:nvGraphicFramePr>
        <p:xfrm>
          <a:off x="6974838" y="3277961"/>
          <a:ext cx="4378961" cy="29616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268AB8D-3ADF-39CF-9BDE-2EE8DF56FFF8}"/>
              </a:ext>
            </a:extLst>
          </p:cNvPr>
          <p:cNvSpPr txBox="1"/>
          <p:nvPr/>
        </p:nvSpPr>
        <p:spPr>
          <a:xfrm>
            <a:off x="716280" y="6438453"/>
            <a:ext cx="5485563" cy="369332"/>
          </a:xfrm>
          <a:prstGeom prst="rect">
            <a:avLst/>
          </a:prstGeom>
          <a:noFill/>
        </p:spPr>
        <p:txBody>
          <a:bodyPr wrap="square">
            <a:spAutoFit/>
          </a:bodyPr>
          <a:lstStyle/>
          <a:p>
            <a:r>
              <a:rPr lang="fr-CA" sz="900" i="1" baseline="30000" noProof="0">
                <a:ea typeface="Calibri" panose="020F0502020204030204" pitchFamily="34" charset="0"/>
                <a:cs typeface="Arial" panose="020B0604020202020204" pitchFamily="34" charset="0"/>
              </a:rPr>
              <a:t>1 </a:t>
            </a:r>
            <a:r>
              <a:rPr lang="fr-CA" sz="900" i="1" noProof="0"/>
              <a:t>Mesures hors IFRS et mesures financières supplémentaires – Des précisions additionnelles sont fournies à l’annexe de cette présentation.</a:t>
            </a:r>
            <a:endParaRPr lang="fr-CA" sz="900" noProof="0">
              <a:cs typeface="Arial" panose="020B0604020202020204" pitchFamily="34" charset="0"/>
            </a:endParaRPr>
          </a:p>
        </p:txBody>
      </p:sp>
      <p:sp>
        <p:nvSpPr>
          <p:cNvPr id="14" name="Arrow: Up 13">
            <a:extLst>
              <a:ext uri="{FF2B5EF4-FFF2-40B4-BE49-F238E27FC236}">
                <a16:creationId xmlns:a16="http://schemas.microsoft.com/office/drawing/2014/main" id="{C83BFCD8-4E81-6E0C-B0FB-DA8214612D3B}"/>
              </a:ext>
            </a:extLst>
          </p:cNvPr>
          <p:cNvSpPr/>
          <p:nvPr/>
        </p:nvSpPr>
        <p:spPr>
          <a:xfrm rot="10800000">
            <a:off x="1684343" y="1525436"/>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3" name="Arrow: Up 2">
            <a:extLst>
              <a:ext uri="{FF2B5EF4-FFF2-40B4-BE49-F238E27FC236}">
                <a16:creationId xmlns:a16="http://schemas.microsoft.com/office/drawing/2014/main" id="{C02E5ADA-DE34-BFF4-C41D-94F450645206}"/>
              </a:ext>
            </a:extLst>
          </p:cNvPr>
          <p:cNvSpPr/>
          <p:nvPr/>
        </p:nvSpPr>
        <p:spPr>
          <a:xfrm rot="10800000">
            <a:off x="1684343" y="1926037"/>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Tree>
    <p:extLst>
      <p:ext uri="{BB962C8B-B14F-4D97-AF65-F5344CB8AC3E}">
        <p14:creationId xmlns:p14="http://schemas.microsoft.com/office/powerpoint/2010/main" val="255932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AC098-A13C-B5CF-0ECE-A9C1B9289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A75922-42E0-58C8-0B3C-3F9C20C29CF7}"/>
              </a:ext>
            </a:extLst>
          </p:cNvPr>
          <p:cNvSpPr>
            <a:spLocks noGrp="1"/>
          </p:cNvSpPr>
          <p:nvPr>
            <p:ph type="title"/>
          </p:nvPr>
        </p:nvSpPr>
        <p:spPr>
          <a:xfrm>
            <a:off x="520435" y="457200"/>
            <a:ext cx="5128525" cy="589280"/>
          </a:xfrm>
        </p:spPr>
        <p:txBody>
          <a:bodyPr>
            <a:normAutofit/>
          </a:bodyPr>
          <a:lstStyle/>
          <a:p>
            <a:r>
              <a:rPr lang="fr-CA" noProof="0">
                <a:latin typeface="Calibri" panose="020F0502020204030204" pitchFamily="34" charset="0"/>
                <a:ea typeface="Calibri" panose="020F0502020204030204" pitchFamily="34" charset="0"/>
                <a:cs typeface="Calibri" panose="020F0502020204030204" pitchFamily="34" charset="0"/>
              </a:rPr>
              <a:t>Résultats du 1</a:t>
            </a:r>
            <a:r>
              <a:rPr lang="fr-CA" baseline="30000" noProof="0">
                <a:latin typeface="Calibri" panose="020F0502020204030204" pitchFamily="34" charset="0"/>
                <a:ea typeface="Calibri" panose="020F0502020204030204" pitchFamily="34" charset="0"/>
                <a:cs typeface="Calibri" panose="020F0502020204030204" pitchFamily="34" charset="0"/>
              </a:rPr>
              <a:t>er</a:t>
            </a:r>
            <a:r>
              <a:rPr lang="fr-CA" noProof="0">
                <a:latin typeface="Calibri" panose="020F0502020204030204" pitchFamily="34" charset="0"/>
                <a:ea typeface="Calibri" panose="020F0502020204030204" pitchFamily="34" charset="0"/>
                <a:cs typeface="Calibri" panose="020F0502020204030204" pitchFamily="34" charset="0"/>
              </a:rPr>
              <a:t> semestre</a:t>
            </a:r>
          </a:p>
        </p:txBody>
      </p:sp>
      <p:sp>
        <p:nvSpPr>
          <p:cNvPr id="4" name="Slide Number Placeholder 3">
            <a:extLst>
              <a:ext uri="{FF2B5EF4-FFF2-40B4-BE49-F238E27FC236}">
                <a16:creationId xmlns:a16="http://schemas.microsoft.com/office/drawing/2014/main" id="{3489A11E-37D8-7096-258A-74FFC0459B3B}"/>
              </a:ext>
            </a:extLst>
          </p:cNvPr>
          <p:cNvSpPr>
            <a:spLocks noGrp="1"/>
          </p:cNvSpPr>
          <p:nvPr>
            <p:ph type="sldNum" sz="quarter" idx="12"/>
          </p:nvPr>
        </p:nvSpPr>
        <p:spPr/>
        <p:txBody>
          <a:bodyPr/>
          <a:lstStyle/>
          <a:p>
            <a:fld id="{103DDDE4-7A87-1F49-9041-0D2451D302B4}" type="slidenum">
              <a:rPr lang="fr-CA" noProof="0" smtClean="0"/>
              <a:pPr/>
              <a:t>11</a:t>
            </a:fld>
            <a:endParaRPr lang="fr-CA" noProof="0"/>
          </a:p>
        </p:txBody>
      </p:sp>
      <p:sp>
        <p:nvSpPr>
          <p:cNvPr id="13" name="TextBox 12">
            <a:extLst>
              <a:ext uri="{FF2B5EF4-FFF2-40B4-BE49-F238E27FC236}">
                <a16:creationId xmlns:a16="http://schemas.microsoft.com/office/drawing/2014/main" id="{0FBB531B-32D1-9160-6C08-E9B735498247}"/>
              </a:ext>
            </a:extLst>
          </p:cNvPr>
          <p:cNvSpPr txBox="1"/>
          <p:nvPr/>
        </p:nvSpPr>
        <p:spPr>
          <a:xfrm>
            <a:off x="643865" y="4015542"/>
            <a:ext cx="1512658" cy="400110"/>
          </a:xfrm>
          <a:prstGeom prst="rect">
            <a:avLst/>
          </a:prstGeom>
          <a:noFill/>
        </p:spPr>
        <p:txBody>
          <a:bodyPr wrap="none" rtlCol="0">
            <a:spAutoFit/>
          </a:bodyPr>
          <a:lstStyle/>
          <a:p>
            <a:r>
              <a:rPr lang="fr-CA" sz="2000" b="1" noProof="0">
                <a:solidFill>
                  <a:srgbClr val="0068A6"/>
                </a:solidFill>
              </a:rPr>
              <a:t>Marge brute</a:t>
            </a:r>
          </a:p>
        </p:txBody>
      </p:sp>
      <p:sp>
        <p:nvSpPr>
          <p:cNvPr id="14" name="Arrow: Up 13">
            <a:extLst>
              <a:ext uri="{FF2B5EF4-FFF2-40B4-BE49-F238E27FC236}">
                <a16:creationId xmlns:a16="http://schemas.microsoft.com/office/drawing/2014/main" id="{0CB26E1F-EB4B-C5A7-5142-092A26240B89}"/>
              </a:ext>
            </a:extLst>
          </p:cNvPr>
          <p:cNvSpPr/>
          <p:nvPr/>
        </p:nvSpPr>
        <p:spPr>
          <a:xfrm rot="10800000">
            <a:off x="2340673" y="4415548"/>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sp>
        <p:nvSpPr>
          <p:cNvPr id="15" name="TextBox 14">
            <a:extLst>
              <a:ext uri="{FF2B5EF4-FFF2-40B4-BE49-F238E27FC236}">
                <a16:creationId xmlns:a16="http://schemas.microsoft.com/office/drawing/2014/main" id="{9D95F675-6B75-8766-629F-01D19BBE4875}"/>
              </a:ext>
            </a:extLst>
          </p:cNvPr>
          <p:cNvSpPr txBox="1"/>
          <p:nvPr/>
        </p:nvSpPr>
        <p:spPr>
          <a:xfrm>
            <a:off x="643865" y="4366162"/>
            <a:ext cx="1905903" cy="1077218"/>
          </a:xfrm>
          <a:prstGeom prst="rect">
            <a:avLst/>
          </a:prstGeom>
          <a:noFill/>
        </p:spPr>
        <p:txBody>
          <a:bodyPr wrap="square" rtlCol="0">
            <a:spAutoFit/>
          </a:bodyPr>
          <a:lstStyle/>
          <a:p>
            <a:r>
              <a:rPr lang="fr-CA" b="1" noProof="0"/>
              <a:t>36,3 M$</a:t>
            </a:r>
          </a:p>
          <a:p>
            <a:pPr>
              <a:spcBef>
                <a:spcPts val="1200"/>
              </a:spcBef>
            </a:pPr>
            <a:r>
              <a:rPr lang="fr-CA" b="1" noProof="0"/>
              <a:t>26,0 % du </a:t>
            </a:r>
            <a:br>
              <a:rPr lang="fr-CA" b="1" noProof="0"/>
            </a:br>
            <a:r>
              <a:rPr lang="fr-CA" b="1" noProof="0"/>
              <a:t>chiffre d’affaires</a:t>
            </a:r>
          </a:p>
        </p:txBody>
      </p:sp>
      <p:sp>
        <p:nvSpPr>
          <p:cNvPr id="16" name="TextBox 15">
            <a:extLst>
              <a:ext uri="{FF2B5EF4-FFF2-40B4-BE49-F238E27FC236}">
                <a16:creationId xmlns:a16="http://schemas.microsoft.com/office/drawing/2014/main" id="{82C3A650-E5DD-4D55-E0D7-C5F1E397BF6B}"/>
              </a:ext>
            </a:extLst>
          </p:cNvPr>
          <p:cNvSpPr txBox="1"/>
          <p:nvPr/>
        </p:nvSpPr>
        <p:spPr>
          <a:xfrm>
            <a:off x="2693910" y="4366162"/>
            <a:ext cx="3158980" cy="800219"/>
          </a:xfrm>
          <a:prstGeom prst="rect">
            <a:avLst/>
          </a:prstGeom>
          <a:noFill/>
        </p:spPr>
        <p:txBody>
          <a:bodyPr wrap="square" rtlCol="0">
            <a:spAutoFit/>
          </a:bodyPr>
          <a:lstStyle/>
          <a:p>
            <a:r>
              <a:rPr lang="fr-CA" b="1" noProof="0"/>
              <a:t>0,5 M$ vs. exercice précédent</a:t>
            </a:r>
          </a:p>
          <a:p>
            <a:pPr>
              <a:spcBef>
                <a:spcPts val="1200"/>
              </a:spcBef>
            </a:pPr>
            <a:r>
              <a:rPr lang="fr-CA" b="1" noProof="0"/>
              <a:t>50 pbs vs. exercice précédent</a:t>
            </a:r>
          </a:p>
        </p:txBody>
      </p:sp>
      <p:sp>
        <p:nvSpPr>
          <p:cNvPr id="3" name="Arrow: Up 2">
            <a:extLst>
              <a:ext uri="{FF2B5EF4-FFF2-40B4-BE49-F238E27FC236}">
                <a16:creationId xmlns:a16="http://schemas.microsoft.com/office/drawing/2014/main" id="{B79E97DB-1090-1F0B-121C-B61AEAC389B4}"/>
              </a:ext>
            </a:extLst>
          </p:cNvPr>
          <p:cNvSpPr/>
          <p:nvPr/>
        </p:nvSpPr>
        <p:spPr>
          <a:xfrm rot="10800000">
            <a:off x="2340673" y="4840409"/>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p>
        </p:txBody>
      </p:sp>
      <p:graphicFrame>
        <p:nvGraphicFramePr>
          <p:cNvPr id="19" name="Chart 18">
            <a:extLst>
              <a:ext uri="{FF2B5EF4-FFF2-40B4-BE49-F238E27FC236}">
                <a16:creationId xmlns:a16="http://schemas.microsoft.com/office/drawing/2014/main" id="{72A2E1A6-DF27-AFC3-FA55-33655810BDFA}"/>
              </a:ext>
            </a:extLst>
          </p:cNvPr>
          <p:cNvGraphicFramePr/>
          <p:nvPr>
            <p:extLst>
              <p:ext uri="{D42A27DB-BD31-4B8C-83A1-F6EECF244321}">
                <p14:modId xmlns:p14="http://schemas.microsoft.com/office/powerpoint/2010/main" val="1741784619"/>
              </p:ext>
            </p:extLst>
          </p:nvPr>
        </p:nvGraphicFramePr>
        <p:xfrm>
          <a:off x="6803571" y="3618787"/>
          <a:ext cx="4550229" cy="2651262"/>
        </p:xfrm>
        <a:graphic>
          <a:graphicData uri="http://schemas.openxmlformats.org/drawingml/2006/chart">
            <c:chart xmlns:c="http://schemas.openxmlformats.org/drawingml/2006/chart" xmlns:r="http://schemas.openxmlformats.org/officeDocument/2006/relationships" r:id="rId2"/>
          </a:graphicData>
        </a:graphic>
      </p:graphicFrame>
      <p:grpSp>
        <p:nvGrpSpPr>
          <p:cNvPr id="21" name="Group 20">
            <a:extLst>
              <a:ext uri="{FF2B5EF4-FFF2-40B4-BE49-F238E27FC236}">
                <a16:creationId xmlns:a16="http://schemas.microsoft.com/office/drawing/2014/main" id="{3D5A4A96-A3DD-0DD3-38BE-FCFBC6643567}"/>
              </a:ext>
            </a:extLst>
          </p:cNvPr>
          <p:cNvGrpSpPr/>
          <p:nvPr/>
        </p:nvGrpSpPr>
        <p:grpSpPr>
          <a:xfrm>
            <a:off x="7634566" y="4944418"/>
            <a:ext cx="725550" cy="576007"/>
            <a:chOff x="2406610" y="1296221"/>
            <a:chExt cx="725560" cy="576000"/>
          </a:xfrm>
        </p:grpSpPr>
        <p:sp>
          <p:nvSpPr>
            <p:cNvPr id="25" name="Oval 24">
              <a:extLst>
                <a:ext uri="{FF2B5EF4-FFF2-40B4-BE49-F238E27FC236}">
                  <a16:creationId xmlns:a16="http://schemas.microsoft.com/office/drawing/2014/main" id="{3E3C545D-ED75-CDF7-118F-340524E082F1}"/>
                </a:ext>
              </a:extLst>
            </p:cNvPr>
            <p:cNvSpPr/>
            <p:nvPr/>
          </p:nvSpPr>
          <p:spPr>
            <a:xfrm>
              <a:off x="2481390" y="1296221"/>
              <a:ext cx="576000" cy="576000"/>
            </a:xfrm>
            <a:prstGeom prst="ellipse">
              <a:avLst/>
            </a:prstGeom>
            <a:solidFill>
              <a:srgbClr val="3D4856"/>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fr-CA" sz="1400" noProof="0"/>
            </a:p>
          </p:txBody>
        </p:sp>
        <p:sp>
          <p:nvSpPr>
            <p:cNvPr id="26" name="TextBox 11">
              <a:extLst>
                <a:ext uri="{FF2B5EF4-FFF2-40B4-BE49-F238E27FC236}">
                  <a16:creationId xmlns:a16="http://schemas.microsoft.com/office/drawing/2014/main" id="{F2154A58-590F-4FBC-370F-10CBE45CFF38}"/>
                </a:ext>
              </a:extLst>
            </p:cNvPr>
            <p:cNvSpPr txBox="1"/>
            <p:nvPr/>
          </p:nvSpPr>
          <p:spPr>
            <a:xfrm>
              <a:off x="2406610" y="1430335"/>
              <a:ext cx="725560" cy="307773"/>
            </a:xfrm>
            <a:prstGeom prst="rect">
              <a:avLst/>
            </a:prstGeom>
            <a:noFill/>
          </p:spPr>
          <p:txBody>
            <a:bodyPr wrap="square" rtlCol="0">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pPr algn="ctr"/>
              <a:r>
                <a:rPr lang="fr-CA" sz="1400" b="1" noProof="0">
                  <a:solidFill>
                    <a:schemeClr val="bg1"/>
                  </a:solidFill>
                </a:rPr>
                <a:t>26,5 %</a:t>
              </a:r>
            </a:p>
          </p:txBody>
        </p:sp>
      </p:grpSp>
      <p:graphicFrame>
        <p:nvGraphicFramePr>
          <p:cNvPr id="10" name="Chart 9">
            <a:extLst>
              <a:ext uri="{FF2B5EF4-FFF2-40B4-BE49-F238E27FC236}">
                <a16:creationId xmlns:a16="http://schemas.microsoft.com/office/drawing/2014/main" id="{D88EFBE5-928D-741D-5B0A-3BB20BD97B3E}"/>
              </a:ext>
            </a:extLst>
          </p:cNvPr>
          <p:cNvGraphicFramePr/>
          <p:nvPr>
            <p:extLst>
              <p:ext uri="{D42A27DB-BD31-4B8C-83A1-F6EECF244321}">
                <p14:modId xmlns:p14="http://schemas.microsoft.com/office/powerpoint/2010/main" val="1133895186"/>
              </p:ext>
            </p:extLst>
          </p:nvPr>
        </p:nvGraphicFramePr>
        <p:xfrm>
          <a:off x="6803572" y="587951"/>
          <a:ext cx="4350398" cy="2582276"/>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C9F85686-18E7-C9D0-8EBC-AE2C83993548}"/>
              </a:ext>
            </a:extLst>
          </p:cNvPr>
          <p:cNvSpPr txBox="1"/>
          <p:nvPr/>
        </p:nvSpPr>
        <p:spPr>
          <a:xfrm>
            <a:off x="649833" y="1383372"/>
            <a:ext cx="2508452" cy="400110"/>
          </a:xfrm>
          <a:prstGeom prst="rect">
            <a:avLst/>
          </a:prstGeom>
          <a:noFill/>
        </p:spPr>
        <p:txBody>
          <a:bodyPr wrap="square" rtlCol="0">
            <a:spAutoFit/>
          </a:bodyPr>
          <a:lstStyle/>
          <a:p>
            <a:r>
              <a:rPr lang="fr-CA" sz="2000" b="1" noProof="0">
                <a:solidFill>
                  <a:srgbClr val="0068A6"/>
                </a:solidFill>
              </a:rPr>
              <a:t>Chiffre d’affaires</a:t>
            </a:r>
            <a:endParaRPr lang="fr-CA" sz="2000" noProof="0">
              <a:solidFill>
                <a:srgbClr val="0068A6"/>
              </a:solidFill>
            </a:endParaRPr>
          </a:p>
        </p:txBody>
      </p:sp>
      <p:sp>
        <p:nvSpPr>
          <p:cNvPr id="29" name="Arrow: Up 28">
            <a:extLst>
              <a:ext uri="{FF2B5EF4-FFF2-40B4-BE49-F238E27FC236}">
                <a16:creationId xmlns:a16="http://schemas.microsoft.com/office/drawing/2014/main" id="{3CD79574-9904-F515-5D16-7943EC7AA28F}"/>
              </a:ext>
            </a:extLst>
          </p:cNvPr>
          <p:cNvSpPr/>
          <p:nvPr/>
        </p:nvSpPr>
        <p:spPr>
          <a:xfrm rot="10800000" flipV="1">
            <a:off x="2022309" y="1837004"/>
            <a:ext cx="277200" cy="2376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solidFill>
                <a:schemeClr val="accent6">
                  <a:lumMod val="50000"/>
                </a:schemeClr>
              </a:solidFill>
            </a:endParaRPr>
          </a:p>
        </p:txBody>
      </p:sp>
      <p:sp>
        <p:nvSpPr>
          <p:cNvPr id="30" name="TextBox 29">
            <a:extLst>
              <a:ext uri="{FF2B5EF4-FFF2-40B4-BE49-F238E27FC236}">
                <a16:creationId xmlns:a16="http://schemas.microsoft.com/office/drawing/2014/main" id="{8573E893-A7C4-0367-E0F5-3FB92F3BE9A4}"/>
              </a:ext>
            </a:extLst>
          </p:cNvPr>
          <p:cNvSpPr txBox="1"/>
          <p:nvPr/>
        </p:nvSpPr>
        <p:spPr>
          <a:xfrm>
            <a:off x="649833" y="1792902"/>
            <a:ext cx="1255641" cy="369332"/>
          </a:xfrm>
          <a:prstGeom prst="rect">
            <a:avLst/>
          </a:prstGeom>
          <a:noFill/>
        </p:spPr>
        <p:txBody>
          <a:bodyPr wrap="square" rtlCol="0">
            <a:spAutoFit/>
          </a:bodyPr>
          <a:lstStyle/>
          <a:p>
            <a:r>
              <a:rPr lang="fr-CA" b="1" noProof="0"/>
              <a:t>139,8 M$</a:t>
            </a:r>
          </a:p>
        </p:txBody>
      </p:sp>
      <p:sp>
        <p:nvSpPr>
          <p:cNvPr id="31" name="TextBox 30">
            <a:extLst>
              <a:ext uri="{FF2B5EF4-FFF2-40B4-BE49-F238E27FC236}">
                <a16:creationId xmlns:a16="http://schemas.microsoft.com/office/drawing/2014/main" id="{098625DF-8E99-AF53-F203-F76F02BBB8D4}"/>
              </a:ext>
            </a:extLst>
          </p:cNvPr>
          <p:cNvSpPr txBox="1"/>
          <p:nvPr/>
        </p:nvSpPr>
        <p:spPr>
          <a:xfrm>
            <a:off x="2416342" y="1792902"/>
            <a:ext cx="2972087" cy="369332"/>
          </a:xfrm>
          <a:prstGeom prst="rect">
            <a:avLst/>
          </a:prstGeom>
          <a:noFill/>
        </p:spPr>
        <p:txBody>
          <a:bodyPr wrap="square" rtlCol="0">
            <a:spAutoFit/>
          </a:bodyPr>
          <a:lstStyle/>
          <a:p>
            <a:r>
              <a:rPr lang="fr-CA" b="1" noProof="0"/>
              <a:t>0,9 % vs. exercice précédent</a:t>
            </a:r>
            <a:endParaRPr lang="fr-CA" i="1" noProof="0"/>
          </a:p>
        </p:txBody>
      </p:sp>
      <p:sp>
        <p:nvSpPr>
          <p:cNvPr id="33" name="TextBox 32">
            <a:extLst>
              <a:ext uri="{FF2B5EF4-FFF2-40B4-BE49-F238E27FC236}">
                <a16:creationId xmlns:a16="http://schemas.microsoft.com/office/drawing/2014/main" id="{752D6A06-6C55-BAFC-477C-25B4005E96CB}"/>
              </a:ext>
            </a:extLst>
          </p:cNvPr>
          <p:cNvSpPr txBox="1"/>
          <p:nvPr/>
        </p:nvSpPr>
        <p:spPr>
          <a:xfrm>
            <a:off x="8285337" y="1308090"/>
            <a:ext cx="468000" cy="1476000"/>
          </a:xfrm>
          <a:prstGeom prst="rect">
            <a:avLst/>
          </a:prstGeom>
          <a:solidFill>
            <a:schemeClr val="accent1">
              <a:lumMod val="20000"/>
              <a:lumOff val="80000"/>
            </a:schemeClr>
          </a:solidFill>
          <a:ln>
            <a:solidFill>
              <a:schemeClr val="tx1"/>
            </a:solidFill>
            <a:prstDash val="solid"/>
          </a:ln>
        </p:spPr>
        <p:txBody>
          <a:bodyPr wrap="square" rtlCol="0">
            <a:spAutoFit/>
          </a:bodyPr>
          <a:lstStyle/>
          <a:p>
            <a:endParaRPr lang="fr-CA" noProof="0"/>
          </a:p>
        </p:txBody>
      </p:sp>
      <p:sp>
        <p:nvSpPr>
          <p:cNvPr id="34" name="TextBox 33">
            <a:extLst>
              <a:ext uri="{FF2B5EF4-FFF2-40B4-BE49-F238E27FC236}">
                <a16:creationId xmlns:a16="http://schemas.microsoft.com/office/drawing/2014/main" id="{19FDCEA0-46ED-0705-8BFB-2ED72D06C3DB}"/>
              </a:ext>
            </a:extLst>
          </p:cNvPr>
          <p:cNvSpPr txBox="1"/>
          <p:nvPr/>
        </p:nvSpPr>
        <p:spPr>
          <a:xfrm>
            <a:off x="8208819" y="1046480"/>
            <a:ext cx="970350" cy="307777"/>
          </a:xfrm>
          <a:prstGeom prst="rect">
            <a:avLst/>
          </a:prstGeom>
          <a:noFill/>
        </p:spPr>
        <p:txBody>
          <a:bodyPr wrap="square" rtlCol="0">
            <a:spAutoFit/>
          </a:bodyPr>
          <a:lstStyle/>
          <a:p>
            <a:r>
              <a:rPr lang="fr-CA" sz="1400" b="1" noProof="0">
                <a:solidFill>
                  <a:schemeClr val="tx1">
                    <a:lumMod val="75000"/>
                    <a:lumOff val="25000"/>
                  </a:schemeClr>
                </a:solidFill>
                <a:latin typeface="Aptos" panose="020B0004020202020204" pitchFamily="34" charset="0"/>
              </a:rPr>
              <a:t>133,4 $*</a:t>
            </a:r>
          </a:p>
        </p:txBody>
      </p:sp>
      <p:sp>
        <p:nvSpPr>
          <p:cNvPr id="35" name="TextBox 34">
            <a:extLst>
              <a:ext uri="{FF2B5EF4-FFF2-40B4-BE49-F238E27FC236}">
                <a16:creationId xmlns:a16="http://schemas.microsoft.com/office/drawing/2014/main" id="{D5A790B0-3F10-BC5B-0118-F390AF369179}"/>
              </a:ext>
            </a:extLst>
          </p:cNvPr>
          <p:cNvSpPr txBox="1"/>
          <p:nvPr/>
        </p:nvSpPr>
        <p:spPr>
          <a:xfrm>
            <a:off x="6178025" y="6410832"/>
            <a:ext cx="4364182" cy="276999"/>
          </a:xfrm>
          <a:prstGeom prst="rect">
            <a:avLst/>
          </a:prstGeom>
          <a:noFill/>
        </p:spPr>
        <p:txBody>
          <a:bodyPr wrap="square" rtlCol="0">
            <a:spAutoFit/>
          </a:bodyPr>
          <a:lstStyle/>
          <a:p>
            <a:r>
              <a:rPr lang="fr-CA" sz="1200" noProof="0">
                <a:solidFill>
                  <a:srgbClr val="3D4856"/>
                </a:solidFill>
              </a:rPr>
              <a:t>* Excluant les revenus non récurrents.</a:t>
            </a:r>
          </a:p>
        </p:txBody>
      </p:sp>
      <p:sp>
        <p:nvSpPr>
          <p:cNvPr id="37" name="TextBox 36">
            <a:extLst>
              <a:ext uri="{FF2B5EF4-FFF2-40B4-BE49-F238E27FC236}">
                <a16:creationId xmlns:a16="http://schemas.microsoft.com/office/drawing/2014/main" id="{C9864547-8ECA-1E6B-DBEE-BDFF8E058AA5}"/>
              </a:ext>
            </a:extLst>
          </p:cNvPr>
          <p:cNvSpPr txBox="1"/>
          <p:nvPr/>
        </p:nvSpPr>
        <p:spPr>
          <a:xfrm>
            <a:off x="643865" y="2999760"/>
            <a:ext cx="1326980" cy="369332"/>
          </a:xfrm>
          <a:prstGeom prst="rect">
            <a:avLst/>
          </a:prstGeom>
          <a:noFill/>
        </p:spPr>
        <p:txBody>
          <a:bodyPr wrap="square" rtlCol="0">
            <a:spAutoFit/>
          </a:bodyPr>
          <a:lstStyle/>
          <a:p>
            <a:r>
              <a:rPr lang="fr-CA" b="1" noProof="0"/>
              <a:t>139,8 M$</a:t>
            </a:r>
          </a:p>
        </p:txBody>
      </p:sp>
      <p:sp>
        <p:nvSpPr>
          <p:cNvPr id="38" name="TextBox 37">
            <a:extLst>
              <a:ext uri="{FF2B5EF4-FFF2-40B4-BE49-F238E27FC236}">
                <a16:creationId xmlns:a16="http://schemas.microsoft.com/office/drawing/2014/main" id="{488A2843-0193-3131-052F-AB9797AB94F9}"/>
              </a:ext>
            </a:extLst>
          </p:cNvPr>
          <p:cNvSpPr txBox="1"/>
          <p:nvPr/>
        </p:nvSpPr>
        <p:spPr>
          <a:xfrm>
            <a:off x="2404898" y="2999760"/>
            <a:ext cx="2983531" cy="369332"/>
          </a:xfrm>
          <a:prstGeom prst="rect">
            <a:avLst/>
          </a:prstGeom>
          <a:noFill/>
        </p:spPr>
        <p:txBody>
          <a:bodyPr wrap="square" rtlCol="0">
            <a:spAutoFit/>
          </a:bodyPr>
          <a:lstStyle/>
          <a:p>
            <a:r>
              <a:rPr lang="fr-CA" b="1" noProof="0"/>
              <a:t>4,8 % vs. exercice précédent</a:t>
            </a:r>
            <a:endParaRPr lang="fr-CA" i="1" noProof="0"/>
          </a:p>
        </p:txBody>
      </p:sp>
      <p:sp>
        <p:nvSpPr>
          <p:cNvPr id="39" name="TextBox 38">
            <a:extLst>
              <a:ext uri="{FF2B5EF4-FFF2-40B4-BE49-F238E27FC236}">
                <a16:creationId xmlns:a16="http://schemas.microsoft.com/office/drawing/2014/main" id="{249AED7E-A7F9-050E-FEA5-D2369B44C95E}"/>
              </a:ext>
            </a:extLst>
          </p:cNvPr>
          <p:cNvSpPr txBox="1"/>
          <p:nvPr/>
        </p:nvSpPr>
        <p:spPr>
          <a:xfrm>
            <a:off x="643865" y="2346345"/>
            <a:ext cx="5209025" cy="646331"/>
          </a:xfrm>
          <a:prstGeom prst="rect">
            <a:avLst/>
          </a:prstGeom>
          <a:noFill/>
        </p:spPr>
        <p:txBody>
          <a:bodyPr wrap="square" rtlCol="0">
            <a:spAutoFit/>
          </a:bodyPr>
          <a:lstStyle/>
          <a:p>
            <a:r>
              <a:rPr lang="fr-CA" b="1" noProof="0">
                <a:solidFill>
                  <a:srgbClr val="0068A6"/>
                </a:solidFill>
              </a:rPr>
              <a:t>Excluant les revenus non récurrents de 5,2 M$ de l’exercice précédent</a:t>
            </a:r>
            <a:endParaRPr lang="fr-CA" noProof="0">
              <a:solidFill>
                <a:srgbClr val="0068A6"/>
              </a:solidFill>
            </a:endParaRPr>
          </a:p>
        </p:txBody>
      </p:sp>
      <p:sp>
        <p:nvSpPr>
          <p:cNvPr id="40" name="Arrow: Up 39">
            <a:extLst>
              <a:ext uri="{FF2B5EF4-FFF2-40B4-BE49-F238E27FC236}">
                <a16:creationId xmlns:a16="http://schemas.microsoft.com/office/drawing/2014/main" id="{2409FE40-1D53-AAD1-9062-71ADE20FB01D}"/>
              </a:ext>
            </a:extLst>
          </p:cNvPr>
          <p:cNvSpPr/>
          <p:nvPr/>
        </p:nvSpPr>
        <p:spPr>
          <a:xfrm rot="10800000" flipV="1">
            <a:off x="2017923" y="3051427"/>
            <a:ext cx="277200" cy="237600"/>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solidFill>
                <a:schemeClr val="accent6">
                  <a:lumMod val="50000"/>
                </a:schemeClr>
              </a:solidFill>
            </a:endParaRPr>
          </a:p>
        </p:txBody>
      </p:sp>
    </p:spTree>
    <p:extLst>
      <p:ext uri="{BB962C8B-B14F-4D97-AF65-F5344CB8AC3E}">
        <p14:creationId xmlns:p14="http://schemas.microsoft.com/office/powerpoint/2010/main" val="181968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1D0D8-95BC-98B7-C30A-DBE2A8E2415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81DFFC-E720-1A46-3BC0-0E80A5A2C152}"/>
              </a:ext>
            </a:extLst>
          </p:cNvPr>
          <p:cNvSpPr>
            <a:spLocks noGrp="1"/>
          </p:cNvSpPr>
          <p:nvPr>
            <p:ph type="sldNum" sz="quarter" idx="12"/>
          </p:nvPr>
        </p:nvSpPr>
        <p:spPr/>
        <p:txBody>
          <a:bodyPr/>
          <a:lstStyle/>
          <a:p>
            <a:fld id="{103DDDE4-7A87-1F49-9041-0D2451D302B4}" type="slidenum">
              <a:rPr lang="fr-CA" noProof="0" smtClean="0"/>
              <a:pPr/>
              <a:t>12</a:t>
            </a:fld>
            <a:endParaRPr lang="fr-CA" noProof="0"/>
          </a:p>
        </p:txBody>
      </p:sp>
      <p:sp>
        <p:nvSpPr>
          <p:cNvPr id="24" name="TextBox 23">
            <a:extLst>
              <a:ext uri="{FF2B5EF4-FFF2-40B4-BE49-F238E27FC236}">
                <a16:creationId xmlns:a16="http://schemas.microsoft.com/office/drawing/2014/main" id="{D51552AA-6337-932A-AAB7-DF8BFDBD9503}"/>
              </a:ext>
            </a:extLst>
          </p:cNvPr>
          <p:cNvSpPr txBox="1"/>
          <p:nvPr/>
        </p:nvSpPr>
        <p:spPr>
          <a:xfrm>
            <a:off x="442051" y="3779103"/>
            <a:ext cx="5527825" cy="2369880"/>
          </a:xfrm>
          <a:prstGeom prst="rect">
            <a:avLst/>
          </a:prstGeom>
          <a:noFill/>
        </p:spPr>
        <p:txBody>
          <a:bodyPr wrap="square" rtlCol="0">
            <a:spAutoFit/>
          </a:bodyPr>
          <a:lstStyle/>
          <a:p>
            <a:r>
              <a:rPr lang="fr-CA" sz="2000" b="1" noProof="0">
                <a:solidFill>
                  <a:srgbClr val="0068A6"/>
                </a:solidFill>
                <a:latin typeface="Calibri" panose="020F0502020204030204" pitchFamily="34" charset="0"/>
                <a:ea typeface="Calibri" panose="020F0502020204030204" pitchFamily="34" charset="0"/>
                <a:cs typeface="Calibri" panose="020F0502020204030204" pitchFamily="34" charset="0"/>
              </a:rPr>
              <a:t>Situation financière solide</a:t>
            </a:r>
          </a:p>
          <a:p>
            <a:pPr marL="360000" lvl="1" indent="-180000">
              <a:spcBef>
                <a:spcPts val="600"/>
              </a:spcBef>
              <a:buFont typeface="Arial" panose="020B0604020202020204" pitchFamily="34" charset="0"/>
              <a:buChar char="•"/>
            </a:pPr>
            <a:r>
              <a:rPr lang="fr-CA" noProof="0">
                <a:latin typeface="Calibri" panose="020F0502020204030204" pitchFamily="34" charset="0"/>
                <a:ea typeface="Calibri" panose="020F0502020204030204" pitchFamily="34" charset="0"/>
                <a:cs typeface="Calibri" panose="020F0502020204030204" pitchFamily="34" charset="0"/>
              </a:rPr>
              <a:t>Trésorerie et </a:t>
            </a:r>
            <a:r>
              <a:rPr lang="fr-CA">
                <a:latin typeface="Calibri" panose="020F0502020204030204" pitchFamily="34" charset="0"/>
                <a:ea typeface="Calibri" panose="020F0502020204030204" pitchFamily="34" charset="0"/>
                <a:cs typeface="Calibri" panose="020F0502020204030204" pitchFamily="34" charset="0"/>
              </a:rPr>
              <a:t>équivalents</a:t>
            </a:r>
            <a:r>
              <a:rPr lang="fr-CA" noProof="0">
                <a:latin typeface="Calibri" panose="020F0502020204030204" pitchFamily="34" charset="0"/>
                <a:ea typeface="Calibri" panose="020F0502020204030204" pitchFamily="34" charset="0"/>
                <a:cs typeface="Calibri" panose="020F0502020204030204" pitchFamily="34" charset="0"/>
              </a:rPr>
              <a:t> de trésorerie de 36,1 M$</a:t>
            </a:r>
          </a:p>
          <a:p>
            <a:pPr marL="360000" lvl="1" indent="-180000">
              <a:spcBef>
                <a:spcPts val="600"/>
              </a:spcBef>
              <a:buFont typeface="Arial" panose="020B0604020202020204" pitchFamily="34" charset="0"/>
              <a:buChar char="•"/>
            </a:pPr>
            <a:r>
              <a:rPr lang="fr-CA" noProof="0">
                <a:latin typeface="Calibri" panose="020F0502020204030204" pitchFamily="34" charset="0"/>
                <a:ea typeface="Calibri" panose="020F0502020204030204" pitchFamily="34" charset="0"/>
                <a:cs typeface="Calibri" panose="020F0502020204030204" pitchFamily="34" charset="0"/>
              </a:rPr>
              <a:t>Dette à long terme, incluant la portion court terme, de 15,9 M$</a:t>
            </a:r>
          </a:p>
          <a:p>
            <a:pPr marL="360000" lvl="1" indent="-180000">
              <a:spcBef>
                <a:spcPts val="600"/>
              </a:spcBef>
              <a:buFont typeface="Arial" panose="020B0604020202020204" pitchFamily="34" charset="0"/>
              <a:buChar char="•"/>
            </a:pPr>
            <a:r>
              <a:rPr lang="fr-CA" noProof="0">
                <a:latin typeface="Calibri" panose="020F0502020204030204" pitchFamily="34" charset="0"/>
                <a:ea typeface="Calibri" panose="020F0502020204030204" pitchFamily="34" charset="0"/>
                <a:cs typeface="Calibri" panose="020F0502020204030204" pitchFamily="34" charset="0"/>
              </a:rPr>
              <a:t>Emprunt bancaire de 6,6 M$</a:t>
            </a:r>
          </a:p>
          <a:p>
            <a:pPr marL="360000" lvl="1" indent="-180000">
              <a:spcBef>
                <a:spcPts val="600"/>
              </a:spcBef>
              <a:buFont typeface="Arial" panose="020B0604020202020204" pitchFamily="34" charset="0"/>
              <a:buChar char="•"/>
            </a:pPr>
            <a:r>
              <a:rPr lang="fr-CA" noProof="0">
                <a:latin typeface="Calibri" panose="020F0502020204030204" pitchFamily="34" charset="0"/>
                <a:ea typeface="Calibri" panose="020F0502020204030204" pitchFamily="34" charset="0"/>
                <a:cs typeface="Calibri" panose="020F0502020204030204" pitchFamily="34" charset="0"/>
              </a:rPr>
              <a:t>96 M$ disponibles pour mettre en œuvre notre stratégie et financer notre expansion</a:t>
            </a:r>
          </a:p>
        </p:txBody>
      </p:sp>
      <p:sp>
        <p:nvSpPr>
          <p:cNvPr id="9" name="Title 8">
            <a:extLst>
              <a:ext uri="{FF2B5EF4-FFF2-40B4-BE49-F238E27FC236}">
                <a16:creationId xmlns:a16="http://schemas.microsoft.com/office/drawing/2014/main" id="{6EF7145C-386D-4331-9178-9C13C2D764D8}"/>
              </a:ext>
            </a:extLst>
          </p:cNvPr>
          <p:cNvSpPr>
            <a:spLocks noGrp="1"/>
          </p:cNvSpPr>
          <p:nvPr>
            <p:ph type="title"/>
          </p:nvPr>
        </p:nvSpPr>
        <p:spPr>
          <a:xfrm>
            <a:off x="442051" y="560940"/>
            <a:ext cx="5748542" cy="562465"/>
          </a:xfrm>
        </p:spPr>
        <p:txBody>
          <a:bodyPr>
            <a:normAutofit fontScale="90000"/>
          </a:bodyPr>
          <a:lstStyle/>
          <a:p>
            <a:r>
              <a:rPr lang="fr-CA" noProof="0">
                <a:latin typeface="Calibri" panose="020F0502020204030204" pitchFamily="34" charset="0"/>
                <a:ea typeface="Calibri" panose="020F0502020204030204" pitchFamily="34" charset="0"/>
                <a:cs typeface="Calibri" panose="020F0502020204030204" pitchFamily="34" charset="0"/>
              </a:rPr>
              <a:t>Flux de trésorerie et </a:t>
            </a:r>
            <a:br>
              <a:rPr lang="fr-CA" noProof="0">
                <a:latin typeface="Calibri" panose="020F0502020204030204" pitchFamily="34" charset="0"/>
                <a:ea typeface="Calibri" panose="020F0502020204030204" pitchFamily="34" charset="0"/>
                <a:cs typeface="Calibri" panose="020F0502020204030204" pitchFamily="34" charset="0"/>
              </a:rPr>
            </a:br>
            <a:r>
              <a:rPr lang="fr-CA" noProof="0">
                <a:latin typeface="Calibri" panose="020F0502020204030204" pitchFamily="34" charset="0"/>
                <a:ea typeface="Calibri" panose="020F0502020204030204" pitchFamily="34" charset="0"/>
                <a:cs typeface="Calibri" panose="020F0502020204030204" pitchFamily="34" charset="0"/>
              </a:rPr>
              <a:t>situation financière</a:t>
            </a:r>
          </a:p>
        </p:txBody>
      </p:sp>
      <p:sp>
        <p:nvSpPr>
          <p:cNvPr id="2" name="TextBox 1">
            <a:extLst>
              <a:ext uri="{FF2B5EF4-FFF2-40B4-BE49-F238E27FC236}">
                <a16:creationId xmlns:a16="http://schemas.microsoft.com/office/drawing/2014/main" id="{48550631-36FF-71E4-48D7-192B81F98F21}"/>
              </a:ext>
            </a:extLst>
          </p:cNvPr>
          <p:cNvSpPr txBox="1"/>
          <p:nvPr/>
        </p:nvSpPr>
        <p:spPr>
          <a:xfrm>
            <a:off x="442051" y="1273820"/>
            <a:ext cx="5590887" cy="2339102"/>
          </a:xfrm>
          <a:prstGeom prst="rect">
            <a:avLst/>
          </a:prstGeom>
          <a:noFill/>
        </p:spPr>
        <p:txBody>
          <a:bodyPr wrap="square" rtlCol="0">
            <a:spAutoFit/>
          </a:bodyPr>
          <a:lstStyle/>
          <a:p>
            <a:r>
              <a:rPr lang="fr-CA" sz="2000" b="1" noProof="0">
                <a:solidFill>
                  <a:srgbClr val="0068A6"/>
                </a:solidFill>
                <a:latin typeface="Calibri" panose="020F0502020204030204" pitchFamily="34" charset="0"/>
                <a:ea typeface="Calibri" panose="020F0502020204030204" pitchFamily="34" charset="0"/>
                <a:cs typeface="Calibri" panose="020F0502020204030204" pitchFamily="34" charset="0"/>
              </a:rPr>
              <a:t>Flux de trésorerie liés aux activités d’exploitation</a:t>
            </a:r>
          </a:p>
          <a:p>
            <a:pPr marL="360000" lvl="1" indent="-180000">
              <a:spcBef>
                <a:spcPts val="600"/>
              </a:spcBef>
              <a:buFont typeface="Arial" panose="020B0604020202020204" pitchFamily="34" charset="0"/>
              <a:buChar char="•"/>
            </a:pPr>
            <a:r>
              <a:rPr lang="fr-CA" noProof="0">
                <a:latin typeface="Calibri" panose="020F0502020204030204" pitchFamily="34" charset="0"/>
                <a:ea typeface="Calibri" panose="020F0502020204030204" pitchFamily="34" charset="0"/>
                <a:cs typeface="Calibri" panose="020F0502020204030204" pitchFamily="34" charset="0"/>
              </a:rPr>
              <a:t>Sortie de trésorerie de 16,0 M$ avant variation nette des provisions</a:t>
            </a:r>
          </a:p>
          <a:p>
            <a:pPr marL="540000" lvl="2" indent="-180000">
              <a:spcBef>
                <a:spcPts val="600"/>
              </a:spcBef>
              <a:buFont typeface="Arial" panose="020B0604020202020204" pitchFamily="34" charset="0"/>
              <a:buChar char="•"/>
            </a:pPr>
            <a:r>
              <a:rPr lang="fr-CA" sz="1400" noProof="0">
                <a:latin typeface="Calibri" panose="020F0502020204030204" pitchFamily="34" charset="0"/>
                <a:ea typeface="Calibri" panose="020F0502020204030204" pitchFamily="34" charset="0"/>
                <a:cs typeface="Calibri" panose="020F0502020204030204" pitchFamily="34" charset="0"/>
              </a:rPr>
              <a:t>Baisse de la profitabilité</a:t>
            </a:r>
          </a:p>
          <a:p>
            <a:pPr marL="540000" lvl="2" indent="-180000">
              <a:spcBef>
                <a:spcPts val="600"/>
              </a:spcBef>
              <a:buFont typeface="Arial" panose="020B0604020202020204" pitchFamily="34" charset="0"/>
              <a:buChar char="•"/>
            </a:pPr>
            <a:r>
              <a:rPr lang="fr-CA" sz="1400" noProof="0">
                <a:latin typeface="Calibri" panose="020F0502020204030204" pitchFamily="34" charset="0"/>
                <a:ea typeface="Calibri" panose="020F0502020204030204" pitchFamily="34" charset="0"/>
                <a:cs typeface="Calibri" panose="020F0502020204030204" pitchFamily="34" charset="0"/>
              </a:rPr>
              <a:t>Variations défavorables des éléments hors trésorerie du fonds de roulement principalement liée aux </a:t>
            </a:r>
            <a:r>
              <a:rPr lang="fr-CA" sz="1400">
                <a:latin typeface="Calibri" panose="020F0502020204030204" pitchFamily="34" charset="0"/>
                <a:ea typeface="Calibri" panose="020F0502020204030204" pitchFamily="34" charset="0"/>
                <a:cs typeface="Calibri" panose="020F0502020204030204" pitchFamily="34" charset="0"/>
              </a:rPr>
              <a:t>produits</a:t>
            </a:r>
            <a:r>
              <a:rPr lang="fr-CA" sz="1400" noProof="0">
                <a:latin typeface="Calibri" panose="020F0502020204030204" pitchFamily="34" charset="0"/>
                <a:ea typeface="Calibri" panose="020F0502020204030204" pitchFamily="34" charset="0"/>
                <a:cs typeface="Calibri" panose="020F0502020204030204" pitchFamily="34" charset="0"/>
              </a:rPr>
              <a:t> en cours de fabrication résultant des modifications apportées au calendrier de livraison</a:t>
            </a:r>
          </a:p>
          <a:p>
            <a:pPr marL="540000" lvl="2" indent="-180000">
              <a:spcBef>
                <a:spcPts val="600"/>
              </a:spcBef>
              <a:buFont typeface="Arial" panose="020B0604020202020204" pitchFamily="34" charset="0"/>
              <a:buChar char="•"/>
            </a:pPr>
            <a:r>
              <a:rPr lang="fr-CA" sz="1400" noProof="0">
                <a:latin typeface="Calibri" panose="020F0502020204030204" pitchFamily="34" charset="0"/>
                <a:ea typeface="Calibri" panose="020F0502020204030204" pitchFamily="34" charset="0"/>
                <a:cs typeface="Calibri" panose="020F0502020204030204" pitchFamily="34" charset="0"/>
              </a:rPr>
              <a:t>Entrée de trésorerie prévue à mesure que la situation se stabilise</a:t>
            </a:r>
          </a:p>
        </p:txBody>
      </p:sp>
      <p:graphicFrame>
        <p:nvGraphicFramePr>
          <p:cNvPr id="3" name="Chart 2">
            <a:extLst>
              <a:ext uri="{FF2B5EF4-FFF2-40B4-BE49-F238E27FC236}">
                <a16:creationId xmlns:a16="http://schemas.microsoft.com/office/drawing/2014/main" id="{A2B9C5ED-5D4E-A9AD-3D5C-84D2B508AC39}"/>
              </a:ext>
            </a:extLst>
          </p:cNvPr>
          <p:cNvGraphicFramePr/>
          <p:nvPr>
            <p:extLst>
              <p:ext uri="{D42A27DB-BD31-4B8C-83A1-F6EECF244321}">
                <p14:modId xmlns:p14="http://schemas.microsoft.com/office/powerpoint/2010/main" val="587701839"/>
              </p:ext>
            </p:extLst>
          </p:nvPr>
        </p:nvGraphicFramePr>
        <p:xfrm>
          <a:off x="6902008" y="457200"/>
          <a:ext cx="4334952" cy="2582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83E08E2C-57AE-D68F-7E38-18AB19D9A5CD}"/>
              </a:ext>
            </a:extLst>
          </p:cNvPr>
          <p:cNvGraphicFramePr/>
          <p:nvPr>
            <p:extLst>
              <p:ext uri="{D42A27DB-BD31-4B8C-83A1-F6EECF244321}">
                <p14:modId xmlns:p14="http://schemas.microsoft.com/office/powerpoint/2010/main" val="3190379910"/>
              </p:ext>
            </p:extLst>
          </p:nvPr>
        </p:nvGraphicFramePr>
        <p:xfrm>
          <a:off x="6395875" y="3429000"/>
          <a:ext cx="5354074" cy="282974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399CA78-6752-C75B-DF96-963D49F4C62A}"/>
              </a:ext>
            </a:extLst>
          </p:cNvPr>
          <p:cNvSpPr txBox="1"/>
          <p:nvPr/>
        </p:nvSpPr>
        <p:spPr>
          <a:xfrm>
            <a:off x="6395875" y="6420139"/>
            <a:ext cx="3190009" cy="276999"/>
          </a:xfrm>
          <a:prstGeom prst="rect">
            <a:avLst/>
          </a:prstGeom>
          <a:noFill/>
        </p:spPr>
        <p:txBody>
          <a:bodyPr wrap="square" rtlCol="0">
            <a:spAutoFit/>
          </a:bodyPr>
          <a:lstStyle/>
          <a:p>
            <a:r>
              <a:rPr lang="fr-CA" sz="1200" baseline="30000">
                <a:solidFill>
                  <a:srgbClr val="3D4856"/>
                </a:solidFill>
              </a:rPr>
              <a:t>*</a:t>
            </a:r>
            <a:r>
              <a:rPr lang="fr-CA" sz="1200">
                <a:solidFill>
                  <a:srgbClr val="3D4856"/>
                </a:solidFill>
              </a:rPr>
              <a:t> Avant variation nette des provisions.</a:t>
            </a:r>
            <a:endParaRPr lang="en-CA" sz="1200">
              <a:solidFill>
                <a:srgbClr val="3D4856"/>
              </a:solidFill>
            </a:endParaRPr>
          </a:p>
        </p:txBody>
      </p:sp>
    </p:spTree>
    <p:extLst>
      <p:ext uri="{BB962C8B-B14F-4D97-AF65-F5344CB8AC3E}">
        <p14:creationId xmlns:p14="http://schemas.microsoft.com/office/powerpoint/2010/main" val="101397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D3809AC6-C990-EFA8-516A-CB439D4229D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5437" r="10205"/>
          <a:stretch>
            <a:fillRect/>
          </a:stretch>
        </p:blipFill>
        <p:spPr>
          <a:xfrm>
            <a:off x="0" y="0"/>
            <a:ext cx="4792099" cy="6845300"/>
          </a:xfrm>
        </p:spPr>
      </p:pic>
      <p:sp>
        <p:nvSpPr>
          <p:cNvPr id="4" name="Text Placeholder 3">
            <a:extLst>
              <a:ext uri="{FF2B5EF4-FFF2-40B4-BE49-F238E27FC236}">
                <a16:creationId xmlns:a16="http://schemas.microsoft.com/office/drawing/2014/main" id="{D772C210-D9A5-3C18-3EBD-FD2B428517FF}"/>
              </a:ext>
            </a:extLst>
          </p:cNvPr>
          <p:cNvSpPr>
            <a:spLocks noGrp="1"/>
          </p:cNvSpPr>
          <p:nvPr>
            <p:ph type="body" sz="half" idx="2"/>
          </p:nvPr>
        </p:nvSpPr>
        <p:spPr>
          <a:xfrm>
            <a:off x="5191761" y="1872716"/>
            <a:ext cx="6160454" cy="1415441"/>
          </a:xfrm>
        </p:spPr>
        <p:txBody>
          <a:bodyPr>
            <a:normAutofit fontScale="85000" lnSpcReduction="20000"/>
          </a:bodyPr>
          <a:lstStyle/>
          <a:p>
            <a:pPr marL="65088" indent="0">
              <a:lnSpc>
                <a:spcPct val="100000"/>
              </a:lnSpc>
              <a:spcBef>
                <a:spcPts val="1500"/>
              </a:spcBef>
              <a:buNone/>
            </a:pPr>
            <a:r>
              <a:rPr lang="fr-CA" sz="2100" b="1" kern="0">
                <a:latin typeface="Arial" panose="020B0604020202020204" pitchFamily="34" charset="0"/>
                <a:cs typeface="Arial" panose="020B0604020202020204" pitchFamily="34" charset="0"/>
              </a:rPr>
              <a:t>Merci d’avoir participé à notre conférence avec les investisseurs au sujet des résultats financiers du    T2-E2026</a:t>
            </a:r>
            <a:r>
              <a:rPr lang="en-US" sz="2100" b="1" kern="0">
                <a:latin typeface="Arial" panose="020B0604020202020204" pitchFamily="34" charset="0"/>
                <a:cs typeface="Arial" panose="020B0604020202020204" pitchFamily="34" charset="0"/>
              </a:rPr>
              <a:t>.</a:t>
            </a:r>
          </a:p>
          <a:p>
            <a:pPr marL="65088" indent="0">
              <a:lnSpc>
                <a:spcPct val="100000"/>
              </a:lnSpc>
              <a:spcBef>
                <a:spcPts val="1500"/>
              </a:spcBef>
              <a:buNone/>
            </a:pPr>
            <a:r>
              <a:rPr lang="fr-CA" b="1" kern="0">
                <a:solidFill>
                  <a:srgbClr val="0068A6"/>
                </a:solidFill>
              </a:rPr>
              <a:t>Nous sommes à votre disposition pour répondre à vos questions.</a:t>
            </a:r>
          </a:p>
        </p:txBody>
      </p:sp>
      <p:sp>
        <p:nvSpPr>
          <p:cNvPr id="5" name="Slide Number Placeholder 4">
            <a:extLst>
              <a:ext uri="{FF2B5EF4-FFF2-40B4-BE49-F238E27FC236}">
                <a16:creationId xmlns:a16="http://schemas.microsoft.com/office/drawing/2014/main" id="{152B1DA8-F4DB-D8CF-0D02-57C7B934B0C3}"/>
              </a:ext>
            </a:extLst>
          </p:cNvPr>
          <p:cNvSpPr>
            <a:spLocks noGrp="1"/>
          </p:cNvSpPr>
          <p:nvPr>
            <p:ph type="sldNum" sz="quarter" idx="12"/>
          </p:nvPr>
        </p:nvSpPr>
        <p:spPr/>
        <p:txBody>
          <a:bodyPr/>
          <a:lstStyle/>
          <a:p>
            <a:fld id="{103DDDE4-7A87-1F49-9041-0D2451D302B4}" type="slidenum">
              <a:rPr lang="en-US" smtClean="0"/>
              <a:pPr/>
              <a:t>13</a:t>
            </a:fld>
            <a:endParaRPr lang="en-US"/>
          </a:p>
        </p:txBody>
      </p:sp>
      <p:pic>
        <p:nvPicPr>
          <p:cNvPr id="6" name="Picture 5" descr="A blue and black logo&#10;&#10;Description automatically generated">
            <a:extLst>
              <a:ext uri="{FF2B5EF4-FFF2-40B4-BE49-F238E27FC236}">
                <a16:creationId xmlns:a16="http://schemas.microsoft.com/office/drawing/2014/main" id="{490AF92B-A8DA-1B7C-75DC-3B9DBDD2FE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1866" y="663850"/>
            <a:ext cx="3300886" cy="772467"/>
          </a:xfrm>
          <a:prstGeom prst="rect">
            <a:avLst/>
          </a:prstGeom>
        </p:spPr>
      </p:pic>
      <p:sp>
        <p:nvSpPr>
          <p:cNvPr id="7" name="Text Placeholder 3">
            <a:extLst>
              <a:ext uri="{FF2B5EF4-FFF2-40B4-BE49-F238E27FC236}">
                <a16:creationId xmlns:a16="http://schemas.microsoft.com/office/drawing/2014/main" id="{928EADAF-F95C-4021-EBBB-F34BED723AE0}"/>
              </a:ext>
            </a:extLst>
          </p:cNvPr>
          <p:cNvSpPr txBox="1">
            <a:spLocks/>
          </p:cNvSpPr>
          <p:nvPr/>
        </p:nvSpPr>
        <p:spPr>
          <a:xfrm>
            <a:off x="5874707" y="3501099"/>
            <a:ext cx="5079431" cy="291856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3D4856"/>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rgbClr val="3D4856"/>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rgbClr val="3D4856"/>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rgbClr val="3D4856"/>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65088" algn="just">
              <a:lnSpc>
                <a:spcPct val="100000"/>
              </a:lnSpc>
              <a:spcBef>
                <a:spcPts val="3000"/>
              </a:spcBef>
            </a:pPr>
            <a:r>
              <a:rPr lang="fr-CA" sz="1800" kern="0" noProof="0"/>
              <a:t>velan.com</a:t>
            </a:r>
          </a:p>
          <a:p>
            <a:pPr marL="65088" algn="just">
              <a:lnSpc>
                <a:spcPct val="100000"/>
              </a:lnSpc>
              <a:spcBef>
                <a:spcPts val="3000"/>
              </a:spcBef>
            </a:pPr>
            <a:r>
              <a:rPr lang="fr-CA" sz="1800" kern="0" noProof="0"/>
              <a:t>facebook.com/velan</a:t>
            </a:r>
          </a:p>
          <a:p>
            <a:pPr marL="65088" algn="just">
              <a:lnSpc>
                <a:spcPct val="100000"/>
              </a:lnSpc>
              <a:spcBef>
                <a:spcPts val="3000"/>
              </a:spcBef>
            </a:pPr>
            <a:r>
              <a:rPr lang="fr-CA" sz="1800" kern="0" noProof="0"/>
              <a:t>@VelanInc</a:t>
            </a:r>
          </a:p>
          <a:p>
            <a:pPr marL="65088" algn="just">
              <a:lnSpc>
                <a:spcPct val="100000"/>
              </a:lnSpc>
              <a:spcBef>
                <a:spcPts val="3000"/>
              </a:spcBef>
            </a:pPr>
            <a:r>
              <a:rPr lang="fr-CA" sz="1800" kern="0" noProof="0"/>
              <a:t>linkedin.com/VelanInc</a:t>
            </a:r>
          </a:p>
        </p:txBody>
      </p:sp>
      <p:pic>
        <p:nvPicPr>
          <p:cNvPr id="15" name="Picture 14" descr="A black and grey circle with a letter in it&#10;&#10;Description automatically generated">
            <a:extLst>
              <a:ext uri="{FF2B5EF4-FFF2-40B4-BE49-F238E27FC236}">
                <a16:creationId xmlns:a16="http://schemas.microsoft.com/office/drawing/2014/main" id="{BD78F97E-308A-289A-A8DE-BB13911C524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9889" y="5425729"/>
            <a:ext cx="447805" cy="447805"/>
          </a:xfrm>
          <a:prstGeom prst="rect">
            <a:avLst/>
          </a:prstGeom>
        </p:spPr>
      </p:pic>
      <p:pic>
        <p:nvPicPr>
          <p:cNvPr id="17" name="Picture 16" descr="A white x in a circle&#10;&#10;Description automatically generated">
            <a:extLst>
              <a:ext uri="{FF2B5EF4-FFF2-40B4-BE49-F238E27FC236}">
                <a16:creationId xmlns:a16="http://schemas.microsoft.com/office/drawing/2014/main" id="{375EFC72-C1D1-544E-1B3C-7381387A5E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99888" y="4752135"/>
            <a:ext cx="447805" cy="447805"/>
          </a:xfrm>
          <a:prstGeom prst="rect">
            <a:avLst/>
          </a:prstGeom>
        </p:spPr>
      </p:pic>
      <p:pic>
        <p:nvPicPr>
          <p:cNvPr id="19" name="Picture 18" descr="A black letter f in a circle&#10;&#10;Description automatically generated">
            <a:extLst>
              <a:ext uri="{FF2B5EF4-FFF2-40B4-BE49-F238E27FC236}">
                <a16:creationId xmlns:a16="http://schemas.microsoft.com/office/drawing/2014/main" id="{9D98C7CA-C986-EFAA-59E6-2B24EF7395E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98814" y="4132503"/>
            <a:ext cx="448879" cy="448879"/>
          </a:xfrm>
          <a:prstGeom prst="rect">
            <a:avLst/>
          </a:prstGeom>
        </p:spPr>
      </p:pic>
      <p:pic>
        <p:nvPicPr>
          <p:cNvPr id="21" name="Picture 20" descr="A grey globe with black background&#10;&#10;Description automatically generated">
            <a:extLst>
              <a:ext uri="{FF2B5EF4-FFF2-40B4-BE49-F238E27FC236}">
                <a16:creationId xmlns:a16="http://schemas.microsoft.com/office/drawing/2014/main" id="{BE280D8D-22CE-BE32-F0A2-9BF2804AE3E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98814" y="3468130"/>
            <a:ext cx="448879" cy="448879"/>
          </a:xfrm>
          <a:prstGeom prst="rect">
            <a:avLst/>
          </a:prstGeom>
        </p:spPr>
      </p:pic>
    </p:spTree>
    <p:extLst>
      <p:ext uri="{BB962C8B-B14F-4D97-AF65-F5344CB8AC3E}">
        <p14:creationId xmlns:p14="http://schemas.microsoft.com/office/powerpoint/2010/main" val="3503987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3370-BD04-141A-7A1F-1F5ECE4915F7}"/>
              </a:ext>
            </a:extLst>
          </p:cNvPr>
          <p:cNvSpPr>
            <a:spLocks noGrp="1"/>
          </p:cNvSpPr>
          <p:nvPr>
            <p:ph type="title"/>
          </p:nvPr>
        </p:nvSpPr>
        <p:spPr/>
        <p:txBody>
          <a:bodyPr/>
          <a:lstStyle/>
          <a:p>
            <a:r>
              <a:rPr lang="fr-CA" noProof="0"/>
              <a:t>Annexe</a:t>
            </a:r>
          </a:p>
        </p:txBody>
      </p:sp>
      <p:pic>
        <p:nvPicPr>
          <p:cNvPr id="6" name="Picture Placeholder 5">
            <a:extLst>
              <a:ext uri="{FF2B5EF4-FFF2-40B4-BE49-F238E27FC236}">
                <a16:creationId xmlns:a16="http://schemas.microsoft.com/office/drawing/2014/main" id="{97BFBC76-E1A8-7B72-E24B-8FC4F2E82039}"/>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6328" r="5408" b="4834"/>
          <a:stretch>
            <a:fillRect/>
          </a:stretch>
        </p:blipFill>
        <p:spPr>
          <a:xfrm>
            <a:off x="0" y="0"/>
            <a:ext cx="4770437" cy="6858000"/>
          </a:xfrm>
        </p:spPr>
      </p:pic>
      <p:sp>
        <p:nvSpPr>
          <p:cNvPr id="4" name="Text Placeholder 3">
            <a:extLst>
              <a:ext uri="{FF2B5EF4-FFF2-40B4-BE49-F238E27FC236}">
                <a16:creationId xmlns:a16="http://schemas.microsoft.com/office/drawing/2014/main" id="{20E32159-BD23-ACC5-2D78-0566F6A03D6E}"/>
              </a:ext>
            </a:extLst>
          </p:cNvPr>
          <p:cNvSpPr>
            <a:spLocks noGrp="1"/>
          </p:cNvSpPr>
          <p:nvPr>
            <p:ph type="body" sz="quarter" idx="10"/>
          </p:nvPr>
        </p:nvSpPr>
        <p:spPr/>
        <p:txBody>
          <a:bodyPr/>
          <a:lstStyle/>
          <a:p>
            <a:r>
              <a:rPr lang="fr-CA"/>
              <a:t>Informations supplémentaires</a:t>
            </a:r>
          </a:p>
        </p:txBody>
      </p:sp>
    </p:spTree>
    <p:extLst>
      <p:ext uri="{BB962C8B-B14F-4D97-AF65-F5344CB8AC3E}">
        <p14:creationId xmlns:p14="http://schemas.microsoft.com/office/powerpoint/2010/main" val="98165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FDA90-17C0-189F-ABF0-C38861DAB7B9}"/>
              </a:ext>
            </a:extLst>
          </p:cNvPr>
          <p:cNvSpPr>
            <a:spLocks noGrp="1"/>
          </p:cNvSpPr>
          <p:nvPr>
            <p:ph type="title"/>
          </p:nvPr>
        </p:nvSpPr>
        <p:spPr>
          <a:xfrm>
            <a:off x="360759" y="426317"/>
            <a:ext cx="12119293" cy="532849"/>
          </a:xfrm>
        </p:spPr>
        <p:txBody>
          <a:bodyPr>
            <a:noAutofit/>
          </a:bodyPr>
          <a:lstStyle/>
          <a:p>
            <a:r>
              <a:rPr lang="fr-CA" sz="3200"/>
              <a:t>Mesures hors IFRS et mesures financières supplémentaires</a:t>
            </a:r>
            <a:endParaRPr lang="en-US" sz="3200"/>
          </a:p>
        </p:txBody>
      </p:sp>
      <p:sp>
        <p:nvSpPr>
          <p:cNvPr id="4" name="Slide Number Placeholder 3">
            <a:extLst>
              <a:ext uri="{FF2B5EF4-FFF2-40B4-BE49-F238E27FC236}">
                <a16:creationId xmlns:a16="http://schemas.microsoft.com/office/drawing/2014/main" id="{FE0828BD-AACD-965D-D982-FFCB09F78A00}"/>
              </a:ext>
            </a:extLst>
          </p:cNvPr>
          <p:cNvSpPr>
            <a:spLocks noGrp="1"/>
          </p:cNvSpPr>
          <p:nvPr>
            <p:ph type="sldNum" sz="quarter" idx="12"/>
          </p:nvPr>
        </p:nvSpPr>
        <p:spPr/>
        <p:txBody>
          <a:bodyPr/>
          <a:lstStyle/>
          <a:p>
            <a:fld id="{103DDDE4-7A87-1F49-9041-0D2451D302B4}" type="slidenum">
              <a:rPr lang="en-US" smtClean="0"/>
              <a:pPr/>
              <a:t>15</a:t>
            </a:fld>
            <a:endParaRPr lang="en-US"/>
          </a:p>
        </p:txBody>
      </p:sp>
      <p:sp>
        <p:nvSpPr>
          <p:cNvPr id="6" name="TextBox 8">
            <a:extLst>
              <a:ext uri="{FF2B5EF4-FFF2-40B4-BE49-F238E27FC236}">
                <a16:creationId xmlns:a16="http://schemas.microsoft.com/office/drawing/2014/main" id="{B95D5FC7-A229-5DEE-A2BA-0036A2DB37B1}"/>
              </a:ext>
            </a:extLst>
          </p:cNvPr>
          <p:cNvSpPr txBox="1"/>
          <p:nvPr/>
        </p:nvSpPr>
        <p:spPr>
          <a:xfrm>
            <a:off x="6309360" y="1047547"/>
            <a:ext cx="5212080" cy="5301451"/>
          </a:xfrm>
          <a:prstGeom prst="rect">
            <a:avLst/>
          </a:prstGeom>
          <a:noFill/>
        </p:spPr>
        <p:txBody>
          <a:bodyPr wrap="square" rtlCol="0">
            <a:spAutoFit/>
          </a:bodyPr>
          <a:lstStyle/>
          <a:p>
            <a:pPr algn="just">
              <a:spcBef>
                <a:spcPts val="600"/>
              </a:spcBef>
              <a:spcAft>
                <a:spcPts val="600"/>
              </a:spcAft>
              <a:tabLst>
                <a:tab pos="457200" algn="l"/>
                <a:tab pos="3086100" algn="dec"/>
                <a:tab pos="4000500" algn="dec"/>
                <a:tab pos="4914900" algn="dec"/>
              </a:tabLst>
            </a:pPr>
            <a:r>
              <a:rPr lang="fr-CA" sz="950" b="1">
                <a:latin typeface="Arial" panose="020B0604020202020204" pitchFamily="34" charset="0"/>
                <a:ea typeface="Times New Roman" panose="02020603050405020304" pitchFamily="18" charset="0"/>
              </a:rPr>
              <a:t>Mesures hors IFRS</a:t>
            </a:r>
          </a:p>
          <a:p>
            <a:pPr marR="13335"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cs typeface="Arial" panose="020B0604020202020204" pitchFamily="34" charset="0"/>
              </a:rPr>
              <a:t>Les termes « résultat net ajusté » et « perte nette ajustée » s’entendent du résultat net ou de la perte nette attribuable aux actions à droit de vote subalterne et aux actions à droit de vote multiple majoré(e) d’ajustements, déduction faite de l’impôt sur le résultat, pour les frais de restructuration et les coûts liés à la transaction proposée. Le résultat net ajusté (la perte nette ajustée) par action s’obtient en divisant le résultat net ajusté (la perte nette ajustée) par le nombre total d’actions à droit de vote subalterne et d’actions à droit de vote multiple. Les énoncés prospectifs contenus dans le présent document sont formulés expressément sous réserve de cette mise en garde.  </a:t>
            </a:r>
            <a:endParaRPr lang="en-CA" sz="950" b="1">
              <a:latin typeface="Arial" panose="020B0604020202020204" pitchFamily="34" charset="0"/>
              <a:ea typeface="Times New Roman" panose="02020603050405020304" pitchFamily="18" charset="0"/>
              <a:cs typeface="Arial" panose="020B0604020202020204" pitchFamily="34" charset="0"/>
            </a:endParaRPr>
          </a:p>
          <a:p>
            <a:pPr algn="just"/>
            <a:r>
              <a:rPr lang="fr-CA" sz="950">
                <a:latin typeface="Arial" panose="020B0604020202020204" pitchFamily="34" charset="0"/>
                <a:ea typeface="Cambria" panose="02040503050406030204" pitchFamily="18" charset="0"/>
                <a:cs typeface="Arial" panose="020B0604020202020204" pitchFamily="34" charset="0"/>
              </a:rPr>
              <a:t>Le terme « BAIIA » s’entend du résultat net ajusté majoré de l’amortissement des immobilisations corporelles, de l’amortissement des immobilisations incorporelles, du montant net des charges financières et de la provision pour charge d’impôt sur le résultat. Le terme « BAIIA ajusté » s’entend du BAIIA majoré d’ajustements pour les frais de restructuration et les coûts liés à la transaction proposée. Les énoncés prospectifs contenus dans le présent document sont formulés expressément sous réserve de cette mise en garde.</a:t>
            </a:r>
            <a:r>
              <a:rPr lang="fr-CA" sz="950">
                <a:latin typeface="Arial" panose="020B0604020202020204" pitchFamily="34" charset="0"/>
                <a:ea typeface="Times New Roman" panose="02020603050405020304" pitchFamily="18" charset="0"/>
                <a:cs typeface="Arial" panose="020B0604020202020204" pitchFamily="34" charset="0"/>
              </a:rPr>
              <a:t> </a:t>
            </a:r>
          </a:p>
          <a:p>
            <a:pPr algn="just"/>
            <a:endParaRPr lang="fr-CA" sz="95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tabLst>
                <a:tab pos="457200" algn="l"/>
                <a:tab pos="3086100" algn="dec"/>
                <a:tab pos="4000500" algn="dec"/>
                <a:tab pos="4914900" algn="dec"/>
              </a:tabLst>
            </a:pPr>
            <a:r>
              <a:rPr lang="fr-CA" sz="950" b="1">
                <a:latin typeface="Arial" panose="020B0604020202020204" pitchFamily="34" charset="0"/>
                <a:ea typeface="Times New Roman" panose="02020603050405020304" pitchFamily="18" charset="0"/>
              </a:rPr>
              <a:t>Mesures financières supplémentaires</a:t>
            </a:r>
          </a:p>
          <a:p>
            <a:pPr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rPr>
              <a:t>Les termes « nouvelles commandes nettes » et « nouvelles commandes » s’entendent des commandes fermes, déduction faite des annulations, comptabilisées par la Société au cours d’une période déterminée.  Les fluctuations des taux de change ont une incidence sur le montant des nouvelles commandes au cours d’une période donnée. La mesure fournit une indication de la performance des activités de vente de la Société pour une période déterminée et donne une idée du chiffre d’affaires futur et des flux de trésorerie que généreront ces commandes.  </a:t>
            </a:r>
          </a:p>
          <a:p>
            <a:pPr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rPr>
              <a:t>Le terme « carnet de commandes » s’entend du cumul de toutes les nouvelles commandes prises en charge par la Société et restant à livrer. Les fluctuations des taux de change ont une incidence sur le montant du carnet de commandes de la Société au cours d’une période donnée. La mesure fournit une indication des défis opérationnels auxquels la Société devra faire face et donne une idée du chiffre d’affaires futur et des flux de trésorerie que généreront ces commandes.  </a:t>
            </a:r>
          </a:p>
          <a:p>
            <a:pPr algn="just">
              <a:spcAft>
                <a:spcPts val="600"/>
              </a:spcAft>
              <a:tabLst>
                <a:tab pos="457200" algn="l"/>
                <a:tab pos="3086100" algn="dec"/>
                <a:tab pos="4000500" algn="dec"/>
                <a:tab pos="4914900" algn="dec"/>
              </a:tabLst>
            </a:pPr>
            <a:r>
              <a:rPr lang="fr-CA" sz="950">
                <a:latin typeface="Arial" panose="020B0604020202020204" pitchFamily="34" charset="0"/>
                <a:ea typeface="Times New Roman" panose="02020603050405020304" pitchFamily="18" charset="0"/>
              </a:rPr>
              <a:t>Le « ratio commandes/chiffre d’affaires » s’obtient en divisant les nouvelles commandes par le chiffre d’affaires. La mesure fournit une indication de la performance et des perspectives de la Société pour une période déterminée. </a:t>
            </a:r>
          </a:p>
        </p:txBody>
      </p:sp>
      <p:pic>
        <p:nvPicPr>
          <p:cNvPr id="7" name="Picture 6">
            <a:extLst>
              <a:ext uri="{FF2B5EF4-FFF2-40B4-BE49-F238E27FC236}">
                <a16:creationId xmlns:a16="http://schemas.microsoft.com/office/drawing/2014/main" id="{E64DD687-7B01-E264-8B29-C05570100BE8}"/>
              </a:ext>
            </a:extLst>
          </p:cNvPr>
          <p:cNvPicPr>
            <a:picLocks noChangeAspect="1"/>
          </p:cNvPicPr>
          <p:nvPr/>
        </p:nvPicPr>
        <p:blipFill>
          <a:blip r:embed="rId2"/>
          <a:stretch>
            <a:fillRect/>
          </a:stretch>
        </p:blipFill>
        <p:spPr>
          <a:xfrm>
            <a:off x="584166" y="1047547"/>
            <a:ext cx="5511834" cy="4976063"/>
          </a:xfrm>
          <a:prstGeom prst="rect">
            <a:avLst/>
          </a:prstGeom>
        </p:spPr>
      </p:pic>
    </p:spTree>
    <p:extLst>
      <p:ext uri="{BB962C8B-B14F-4D97-AF65-F5344CB8AC3E}">
        <p14:creationId xmlns:p14="http://schemas.microsoft.com/office/powerpoint/2010/main" val="189520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024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DA945-C03B-744E-9679-48F69A3874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5EA93F-3EF8-D67C-1971-DCD59DD33D22}"/>
              </a:ext>
            </a:extLst>
          </p:cNvPr>
          <p:cNvSpPr>
            <a:spLocks noGrp="1"/>
          </p:cNvSpPr>
          <p:nvPr>
            <p:ph type="title"/>
          </p:nvPr>
        </p:nvSpPr>
        <p:spPr/>
        <p:txBody>
          <a:bodyPr/>
          <a:lstStyle/>
          <a:p>
            <a:r>
              <a:rPr lang="fr-CA" noProof="0"/>
              <a:t>Avis de non-responsabilité</a:t>
            </a:r>
          </a:p>
        </p:txBody>
      </p:sp>
      <p:sp>
        <p:nvSpPr>
          <p:cNvPr id="3" name="Content Placeholder 2">
            <a:extLst>
              <a:ext uri="{FF2B5EF4-FFF2-40B4-BE49-F238E27FC236}">
                <a16:creationId xmlns:a16="http://schemas.microsoft.com/office/drawing/2014/main" id="{D007947D-1E6C-9596-16E3-54A1BCBA8F8D}"/>
              </a:ext>
            </a:extLst>
          </p:cNvPr>
          <p:cNvSpPr>
            <a:spLocks noGrp="1"/>
          </p:cNvSpPr>
          <p:nvPr>
            <p:ph idx="1"/>
          </p:nvPr>
        </p:nvSpPr>
        <p:spPr/>
        <p:txBody>
          <a:bodyPr>
            <a:noAutofit/>
          </a:bodyPr>
          <a:lstStyle/>
          <a:p>
            <a:pPr marL="0" indent="0" algn="just">
              <a:lnSpc>
                <a:spcPct val="120000"/>
              </a:lnSpc>
              <a:spcBef>
                <a:spcPts val="500"/>
              </a:spcBef>
              <a:buNone/>
            </a:pPr>
            <a:r>
              <a:rPr lang="fr-CA" sz="1000" noProof="1">
                <a:cs typeface="Calibri" panose="020F0502020204030204" pitchFamily="34" charset="0"/>
              </a:rPr>
              <a:t>La présentation qui suit est une analyse des résultats d’exploitation consolidés et de la situation financière consolidée de Velan inc. (la « Société ») pour le trimestre clos le 31 août 2025. Cette présentation doit être lue à la lumière des états financiers consolidés audités de la Société pour les exercices clos les 28 février 2025 et 29 février 2024. Les états financiers consolidés de la Société ont été dressés conformément aux Normes internationales d’information financière publiées par l’International Accounting Standards Board (les « IFRS »). Les principales méthodes comptables conformément auxquelles ces états financiers consolidés ont été dressés sont présentées à la note 2 des états financiers consolidés audités de la Société. L’ensemble des opérations et des soldes libellés en monnaies étrangères ont été convertis en dollars américains, monnaie de présentation de la Société. La présentation a été révisée par le conseil d’administration de la Société le 9 octobre 2025. D’autres documents d’information de la Société, notamment la notice annuelle et la circulaire de sollicitation de procurations, peuvent être consultés sur SEDAR+, au </a:t>
            </a:r>
            <a:r>
              <a:rPr lang="fr-CA" sz="1000" b="1" u="sng" noProof="1">
                <a:solidFill>
                  <a:srgbClr val="0068A6"/>
                </a:solidFill>
                <a:cs typeface="Calibri" panose="020F0502020204030204" pitchFamily="34" charset="0"/>
              </a:rPr>
              <a:t>www.sedarplus.ca</a:t>
            </a:r>
            <a:r>
              <a:rPr lang="fr-CA" sz="1000" noProof="1">
                <a:cs typeface="Calibri" panose="020F0502020204030204" pitchFamily="34" charset="0"/>
              </a:rPr>
              <a:t>. </a:t>
            </a:r>
          </a:p>
          <a:p>
            <a:pPr marL="0" indent="0" algn="just">
              <a:lnSpc>
                <a:spcPct val="120000"/>
              </a:lnSpc>
              <a:spcBef>
                <a:spcPts val="1200"/>
              </a:spcBef>
              <a:buNone/>
            </a:pPr>
            <a:r>
              <a:rPr lang="fr-CA" sz="1000" b="1" noProof="1">
                <a:cs typeface="Calibri" panose="020F0502020204030204" pitchFamily="34" charset="0"/>
              </a:rPr>
              <a:t>MESURES HORS IFRS ET MESURES FINANCIÈRES SUPPLÉMENTAIRES</a:t>
            </a:r>
          </a:p>
          <a:p>
            <a:pPr marL="0" indent="0" algn="just">
              <a:lnSpc>
                <a:spcPct val="120000"/>
              </a:lnSpc>
              <a:spcBef>
                <a:spcPts val="300"/>
              </a:spcBef>
              <a:buNone/>
            </a:pPr>
            <a:r>
              <a:rPr lang="fr-CA" sz="1000" noProof="1">
                <a:cs typeface="Calibri" panose="020F0502020204030204" pitchFamily="34" charset="0"/>
              </a:rPr>
              <a:t>Dans cette présentation, la Société utilise des mesures de la performance et de la situation financière qui ne sont pas définies par les IFRS</a:t>
            </a:r>
            <a:br>
              <a:rPr lang="fr-CA" sz="1000" noProof="1">
                <a:cs typeface="Calibri" panose="020F0502020204030204" pitchFamily="34" charset="0"/>
              </a:rPr>
            </a:br>
            <a:r>
              <a:rPr lang="fr-CA" sz="1000" noProof="1">
                <a:cs typeface="Calibri" panose="020F0502020204030204" pitchFamily="34" charset="0"/>
              </a:rPr>
              <a:t>(les « mesures hors IFRS ») et qui sont par conséquent peu susceptibles d’être comparables à des mesures similaires présentées par d’autres sociétés. Ces mesures, que la direction utilise pour évaluer les résultats d’exploitation et la situation financière de la Société, ont été rapprochées des mesures de la performance définies par les IFRS. Les rapprochements sont présentés à la fin de cette présentation. La Société utilise également des mesures financières supplémentaires, qui sont définies à la fin de cette présentation. </a:t>
            </a:r>
          </a:p>
          <a:p>
            <a:pPr marL="0" indent="0" algn="just">
              <a:lnSpc>
                <a:spcPct val="120000"/>
              </a:lnSpc>
              <a:spcBef>
                <a:spcPts val="1200"/>
              </a:spcBef>
              <a:buNone/>
            </a:pPr>
            <a:r>
              <a:rPr lang="fr-CA" sz="1000" b="1" noProof="1">
                <a:cs typeface="Calibri" panose="020F0502020204030204" pitchFamily="34" charset="0"/>
              </a:rPr>
              <a:t>INFORMATION PROSPECTIVE</a:t>
            </a:r>
          </a:p>
          <a:p>
            <a:pPr marL="0" indent="0" algn="just">
              <a:lnSpc>
                <a:spcPct val="120000"/>
              </a:lnSpc>
              <a:spcBef>
                <a:spcPts val="300"/>
              </a:spcBef>
              <a:buNone/>
            </a:pPr>
            <a:r>
              <a:rPr lang="fr-CA" sz="1000" noProof="1">
                <a:cs typeface="Calibri" panose="020F0502020204030204" pitchFamily="34" charset="0"/>
              </a:rPr>
              <a:t>Cette présentation peut inclure des énoncés prospectifs, qui contiennent généralement des mots comme « croire », « anticiper », « planifier », </a:t>
            </a:r>
            <a:br>
              <a:rPr lang="fr-CA" sz="1000" noProof="1">
                <a:cs typeface="Calibri" panose="020F0502020204030204" pitchFamily="34" charset="0"/>
              </a:rPr>
            </a:br>
            <a:r>
              <a:rPr lang="fr-CA" sz="1000" noProof="1">
                <a:cs typeface="Calibri" panose="020F0502020204030204" pitchFamily="34" charset="0"/>
              </a:rPr>
              <a:t>« prévoir », « avoir l’intention de », « continuer » ou « estimer » pouvant être utilisés au conditionnel ou au futur, ou la forme négative de ces termes, leurs variations ou une terminologie semblable, qui comportent tous des risques et des incertitudes. Ces risques et incertitudes sont présentés dans les documents déposés par la Société auprès des commissions des valeurs mobilières compétentes. Bien que ces énoncés soient fondés sur les hypothèses de la direction concernant les tendances historiques, les conditions actuelles et les faits nouveaux futurs prévus, ainsi que sur d’autres facteurs qui, selon elle, sont raisonnables et appropriés dans les circonstances, aucun énoncé prospectif ne peut être garanti et les résultats réels futurs peuvent différer sensiblement de ceux qui sont exprimés dans les présentes. La Société rejette toute intention ou obligation de mettre à jour ou de réviser un énoncé prospectif contenu dans cette présentation, que ce soit à la lumière de nouveaux renseignements, d’événements futurs ou autrement, à moins d’y être obligée par la législation en valeurs mobilières applicable. Les énoncés prospectifs contenus dans cette présentation sont formulés expressément sous réserve de cette mise en garde.</a:t>
            </a:r>
          </a:p>
        </p:txBody>
      </p:sp>
      <p:sp>
        <p:nvSpPr>
          <p:cNvPr id="4" name="Slide Number Placeholder 3">
            <a:extLst>
              <a:ext uri="{FF2B5EF4-FFF2-40B4-BE49-F238E27FC236}">
                <a16:creationId xmlns:a16="http://schemas.microsoft.com/office/drawing/2014/main" id="{9F3987EC-9D4F-60DF-3C06-9F4F466588F5}"/>
              </a:ext>
            </a:extLst>
          </p:cNvPr>
          <p:cNvSpPr>
            <a:spLocks noGrp="1"/>
          </p:cNvSpPr>
          <p:nvPr>
            <p:ph type="sldNum" sz="quarter" idx="12"/>
          </p:nvPr>
        </p:nvSpPr>
        <p:spPr/>
        <p:txBody>
          <a:bodyPr/>
          <a:lstStyle/>
          <a:p>
            <a:fld id="{103DDDE4-7A87-1F49-9041-0D2451D302B4}" type="slidenum">
              <a:rPr lang="en-US" smtClean="0"/>
              <a:pPr/>
              <a:t>2</a:t>
            </a:fld>
            <a:endParaRPr lang="en-US"/>
          </a:p>
        </p:txBody>
      </p:sp>
    </p:spTree>
    <p:extLst>
      <p:ext uri="{BB962C8B-B14F-4D97-AF65-F5344CB8AC3E}">
        <p14:creationId xmlns:p14="http://schemas.microsoft.com/office/powerpoint/2010/main" val="1135776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E65A9-91DD-529C-D646-85A80875CB5D}"/>
              </a:ext>
            </a:extLst>
          </p:cNvPr>
          <p:cNvSpPr>
            <a:spLocks noGrp="1"/>
          </p:cNvSpPr>
          <p:nvPr>
            <p:ph type="title"/>
          </p:nvPr>
        </p:nvSpPr>
        <p:spPr/>
        <p:txBody>
          <a:bodyPr/>
          <a:lstStyle/>
          <a:p>
            <a:r>
              <a:rPr lang="en-US"/>
              <a:t>James A. Mannebach</a:t>
            </a:r>
          </a:p>
        </p:txBody>
      </p:sp>
      <p:pic>
        <p:nvPicPr>
          <p:cNvPr id="7" name="Picture Placeholder 6" descr="A person in a suit smiling&#10;&#10;AI-generated content may be incorrect.">
            <a:extLst>
              <a:ext uri="{FF2B5EF4-FFF2-40B4-BE49-F238E27FC236}">
                <a16:creationId xmlns:a16="http://schemas.microsoft.com/office/drawing/2014/main" id="{B644EA13-A246-0580-911C-0565F9D89487}"/>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110" t="-356" b="31035"/>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FFA32239-93B9-9AE2-3A95-D47E1EEA87BE}"/>
              </a:ext>
            </a:extLst>
          </p:cNvPr>
          <p:cNvSpPr>
            <a:spLocks noGrp="1"/>
          </p:cNvSpPr>
          <p:nvPr>
            <p:ph type="sldNum" sz="quarter" idx="12"/>
          </p:nvPr>
        </p:nvSpPr>
        <p:spPr/>
        <p:txBody>
          <a:bodyPr/>
          <a:lstStyle/>
          <a:p>
            <a:fld id="{103DDDE4-7A87-1F49-9041-0D2451D302B4}" type="slidenum">
              <a:rPr lang="en-US" smtClean="0"/>
              <a:pPr/>
              <a:t>3</a:t>
            </a:fld>
            <a:endParaRPr lang="en-US"/>
          </a:p>
        </p:txBody>
      </p:sp>
      <p:sp>
        <p:nvSpPr>
          <p:cNvPr id="5" name="Subtitle 4">
            <a:extLst>
              <a:ext uri="{FF2B5EF4-FFF2-40B4-BE49-F238E27FC236}">
                <a16:creationId xmlns:a16="http://schemas.microsoft.com/office/drawing/2014/main" id="{80CDF5AF-19B9-FB7E-9021-1AD377D24ADD}"/>
              </a:ext>
            </a:extLst>
          </p:cNvPr>
          <p:cNvSpPr>
            <a:spLocks noGrp="1"/>
          </p:cNvSpPr>
          <p:nvPr>
            <p:ph type="subTitle" idx="13"/>
          </p:nvPr>
        </p:nvSpPr>
        <p:spPr/>
        <p:txBody>
          <a:bodyPr/>
          <a:lstStyle/>
          <a:p>
            <a:r>
              <a:rPr lang="fr-CA"/>
              <a:t>Chef de la direction                                                              et président du conseil d’administration</a:t>
            </a:r>
          </a:p>
        </p:txBody>
      </p:sp>
    </p:spTree>
    <p:extLst>
      <p:ext uri="{BB962C8B-B14F-4D97-AF65-F5344CB8AC3E}">
        <p14:creationId xmlns:p14="http://schemas.microsoft.com/office/powerpoint/2010/main" val="1020177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F8F2C-7C33-125D-3082-06C30413BC78}"/>
              </a:ext>
            </a:extLst>
          </p:cNvPr>
          <p:cNvSpPr>
            <a:spLocks noGrp="1"/>
          </p:cNvSpPr>
          <p:nvPr>
            <p:ph type="title"/>
          </p:nvPr>
        </p:nvSpPr>
        <p:spPr>
          <a:xfrm>
            <a:off x="5110480" y="398508"/>
            <a:ext cx="6241734" cy="629920"/>
          </a:xfrm>
        </p:spPr>
        <p:txBody>
          <a:bodyPr>
            <a:normAutofit/>
          </a:bodyPr>
          <a:lstStyle/>
          <a:p>
            <a:r>
              <a:rPr lang="fr-CA" noProof="0">
                <a:latin typeface="Calibri" panose="020F0502020204030204" pitchFamily="34" charset="0"/>
                <a:ea typeface="Calibri" panose="020F0502020204030204" pitchFamily="34" charset="0"/>
                <a:cs typeface="Calibri" panose="020F0502020204030204" pitchFamily="34" charset="0"/>
              </a:rPr>
              <a:t>Survol du deuxième trimestre</a:t>
            </a:r>
          </a:p>
        </p:txBody>
      </p:sp>
      <p:pic>
        <p:nvPicPr>
          <p:cNvPr id="7" name="Picture Placeholder 6" descr="A person standing on a metal machine&#10;&#10;AI-generated content may be incorrect.">
            <a:extLst>
              <a:ext uri="{FF2B5EF4-FFF2-40B4-BE49-F238E27FC236}">
                <a16:creationId xmlns:a16="http://schemas.microsoft.com/office/drawing/2014/main" id="{8F373E82-6BA8-E456-F1CE-B1B8F82E589F}"/>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9364" t="4454" r="502" b="8723"/>
          <a:stretch>
            <a:fillRect/>
          </a:stretch>
        </p:blipFill>
        <p:spPr>
          <a:xfrm>
            <a:off x="838200" y="457200"/>
            <a:ext cx="3932237" cy="5682341"/>
          </a:xfrm>
        </p:spPr>
      </p:pic>
      <p:sp>
        <p:nvSpPr>
          <p:cNvPr id="4" name="Text Placeholder 3">
            <a:extLst>
              <a:ext uri="{FF2B5EF4-FFF2-40B4-BE49-F238E27FC236}">
                <a16:creationId xmlns:a16="http://schemas.microsoft.com/office/drawing/2014/main" id="{6730F6C4-F32B-9C70-A5DB-377EA83BAF59}"/>
              </a:ext>
            </a:extLst>
          </p:cNvPr>
          <p:cNvSpPr>
            <a:spLocks noGrp="1"/>
          </p:cNvSpPr>
          <p:nvPr>
            <p:ph type="body" sz="half" idx="2"/>
          </p:nvPr>
        </p:nvSpPr>
        <p:spPr>
          <a:xfrm>
            <a:off x="5110480" y="1168107"/>
            <a:ext cx="6705600" cy="4910183"/>
          </a:xfrm>
        </p:spPr>
        <p:txBody>
          <a:bodyPr>
            <a:normAutofit fontScale="92500"/>
          </a:bodyPr>
          <a:lstStyle/>
          <a:p>
            <a:pPr>
              <a:lnSpc>
                <a:spcPct val="100000"/>
              </a:lnSpc>
              <a:spcBef>
                <a:spcPts val="0"/>
              </a:spcBef>
            </a:pPr>
            <a:r>
              <a:rPr lang="fr-CA" sz="2200"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Chiffre d’affaires de 67,6 M$ et BAIIA ajusté</a:t>
            </a:r>
            <a:r>
              <a:rPr lang="fr-CA" sz="2200" b="1" kern="0" baseline="30000" noProof="0">
                <a:solidFill>
                  <a:srgbClr val="0068A6"/>
                </a:solidFill>
                <a:latin typeface="Calibri" panose="020F0502020204030204" pitchFamily="34" charset="0"/>
                <a:ea typeface="Calibri" panose="020F0502020204030204" pitchFamily="34" charset="0"/>
                <a:cs typeface="Calibri" panose="020F0502020204030204" pitchFamily="34" charset="0"/>
              </a:rPr>
              <a:t>1</a:t>
            </a:r>
            <a:r>
              <a:rPr lang="fr-CA" sz="2200"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 de 3,4 M$</a:t>
            </a:r>
          </a:p>
          <a:p>
            <a:pPr marL="360000" indent="-180000">
              <a:lnSpc>
                <a:spcPct val="100000"/>
              </a:lnSpc>
              <a:spcBef>
                <a:spcPts val="900"/>
              </a:spcBef>
              <a:buFont typeface="Arial" panose="020B0604020202020204" pitchFamily="34" charset="0"/>
              <a:buChar char="•"/>
            </a:pPr>
            <a:r>
              <a:rPr lang="fr-CA" sz="1900" kern="0" noProof="0">
                <a:latin typeface="Calibri" panose="020F0502020204030204" pitchFamily="34" charset="0"/>
                <a:ea typeface="Calibri" panose="020F0502020204030204" pitchFamily="34" charset="0"/>
                <a:cs typeface="Calibri" panose="020F0502020204030204" pitchFamily="34" charset="0"/>
              </a:rPr>
              <a:t>Performance affectée par le report de certaines expéditions afin de s’adapter aux changements des exigences des clients</a:t>
            </a:r>
          </a:p>
          <a:p>
            <a:pPr marL="360000" indent="-180000">
              <a:lnSpc>
                <a:spcPct val="100000"/>
              </a:lnSpc>
              <a:spcBef>
                <a:spcPts val="900"/>
              </a:spcBef>
              <a:buFont typeface="Arial" panose="020B0604020202020204" pitchFamily="34" charset="0"/>
              <a:buChar char="•"/>
            </a:pPr>
            <a:r>
              <a:rPr lang="fr-CA" sz="1900" kern="0" noProof="0">
                <a:latin typeface="Calibri" panose="020F0502020204030204" pitchFamily="34" charset="0"/>
                <a:ea typeface="Calibri" panose="020F0502020204030204" pitchFamily="34" charset="0"/>
                <a:cs typeface="Calibri" panose="020F0502020204030204" pitchFamily="34" charset="0"/>
              </a:rPr>
              <a:t>Décalage des décisions d’achat attribuable aux droits de douane</a:t>
            </a:r>
          </a:p>
          <a:p>
            <a:pPr marL="360000" indent="-180000">
              <a:lnSpc>
                <a:spcPct val="100000"/>
              </a:lnSpc>
              <a:spcBef>
                <a:spcPts val="900"/>
              </a:spcBef>
              <a:buFont typeface="Arial" panose="020B0604020202020204" pitchFamily="34" charset="0"/>
              <a:buChar char="•"/>
            </a:pPr>
            <a:r>
              <a:rPr lang="fr-CA" sz="1900" kern="0" noProof="0">
                <a:latin typeface="Calibri" panose="020F0502020204030204" pitchFamily="34" charset="0"/>
                <a:ea typeface="Calibri" panose="020F0502020204030204" pitchFamily="34" charset="0"/>
                <a:cs typeface="Calibri" panose="020F0502020204030204" pitchFamily="34" charset="0"/>
              </a:rPr>
              <a:t>Expéditions </a:t>
            </a:r>
            <a:r>
              <a:rPr lang="fr-CA" sz="1900" kern="0">
                <a:latin typeface="Calibri" panose="020F0502020204030204" pitchFamily="34" charset="0"/>
                <a:ea typeface="Calibri" panose="020F0502020204030204" pitchFamily="34" charset="0"/>
                <a:cs typeface="Calibri" panose="020F0502020204030204" pitchFamily="34" charset="0"/>
              </a:rPr>
              <a:t>de plus de</a:t>
            </a:r>
            <a:r>
              <a:rPr lang="fr-CA" sz="1900" kern="0" noProof="0">
                <a:latin typeface="Calibri" panose="020F0502020204030204" pitchFamily="34" charset="0"/>
                <a:ea typeface="Calibri" panose="020F0502020204030204" pitchFamily="34" charset="0"/>
                <a:cs typeface="Calibri" panose="020F0502020204030204" pitchFamily="34" charset="0"/>
              </a:rPr>
              <a:t> 12 M$ reportées au second semestre</a:t>
            </a:r>
          </a:p>
          <a:p>
            <a:pPr marL="536575" lvl="1" indent="-176213">
              <a:lnSpc>
                <a:spcPct val="100000"/>
              </a:lnSpc>
              <a:spcBef>
                <a:spcPts val="600"/>
              </a:spcBef>
              <a:buFont typeface="Arial" panose="020B0604020202020204" pitchFamily="34" charset="0"/>
              <a:buChar char="•"/>
            </a:pPr>
            <a:r>
              <a:rPr lang="fr-CA" sz="1700" kern="0">
                <a:latin typeface="Calibri" panose="020F0502020204030204" pitchFamily="34" charset="0"/>
                <a:ea typeface="Calibri" panose="020F0502020204030204" pitchFamily="34" charset="0"/>
                <a:cs typeface="Calibri" panose="020F0502020204030204" pitchFamily="34" charset="0"/>
              </a:rPr>
              <a:t>Commandes expédiées totalisant près de 5 M$ en début du T3-26</a:t>
            </a:r>
          </a:p>
          <a:p>
            <a:pPr marL="536575" lvl="1" indent="-176213">
              <a:lnSpc>
                <a:spcPct val="100000"/>
              </a:lnSpc>
              <a:spcBef>
                <a:spcPts val="600"/>
              </a:spcBef>
              <a:buFont typeface="Arial" panose="020B0604020202020204" pitchFamily="34" charset="0"/>
              <a:buChar char="•"/>
            </a:pPr>
            <a:r>
              <a:rPr lang="fr-CA" sz="1700" kern="0">
                <a:latin typeface="Calibri" panose="020F0502020204030204" pitchFamily="34" charset="0"/>
                <a:ea typeface="Calibri" panose="020F0502020204030204" pitchFamily="34" charset="0"/>
                <a:cs typeface="Calibri" panose="020F0502020204030204" pitchFamily="34" charset="0"/>
              </a:rPr>
              <a:t>Livrables à venir plus tard en T3 ou d’ici la fin de l’exercice financier</a:t>
            </a:r>
            <a:endParaRPr lang="fr-CA" sz="1700" b="1" kern="0" noProof="0">
              <a:solidFill>
                <a:srgbClr val="0068A6"/>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spcBef>
                <a:spcPts val="1200"/>
              </a:spcBef>
            </a:pPr>
            <a:r>
              <a:rPr lang="fr-CA" sz="2200"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Portefeuille de projets prometteur dans le cadre d’une coentreprise en Arabie Saoudite</a:t>
            </a:r>
          </a:p>
          <a:p>
            <a:pPr marL="360000" indent="-180000">
              <a:lnSpc>
                <a:spcPct val="100000"/>
              </a:lnSpc>
              <a:spcBef>
                <a:spcPts val="900"/>
              </a:spcBef>
              <a:buFont typeface="Arial" panose="020B0604020202020204" pitchFamily="34" charset="0"/>
              <a:buChar char="•"/>
            </a:pPr>
            <a:r>
              <a:rPr lang="fr-CA" sz="1900" kern="0" noProof="0">
                <a:latin typeface="Calibri" panose="020F0502020204030204" pitchFamily="34" charset="0"/>
                <a:ea typeface="Calibri" panose="020F0502020204030204" pitchFamily="34" charset="0"/>
                <a:cs typeface="Calibri" panose="020F0502020204030204" pitchFamily="34" charset="0"/>
              </a:rPr>
              <a:t>Première commande expédiée depuis la nouvelle usine</a:t>
            </a:r>
          </a:p>
          <a:p>
            <a:pPr marL="540000" lvl="1" indent="-180000">
              <a:lnSpc>
                <a:spcPct val="100000"/>
              </a:lnSpc>
              <a:spcBef>
                <a:spcPts val="600"/>
              </a:spcBef>
              <a:buFont typeface="Arial" panose="020B0604020202020204" pitchFamily="34" charset="0"/>
              <a:buChar char="•"/>
            </a:pPr>
            <a:r>
              <a:rPr lang="fr-CA" sz="1700" kern="0" noProof="0">
                <a:latin typeface="Calibri" panose="020F0502020204030204" pitchFamily="34" charset="0"/>
                <a:ea typeface="Calibri" panose="020F0502020204030204" pitchFamily="34" charset="0"/>
                <a:cs typeface="Calibri" panose="020F0502020204030204" pitchFamily="34" charset="0"/>
              </a:rPr>
              <a:t>Poursuite de notre dynamique au Moyen-Orient, le plus grand marché mondial pour la robinetterie de champs pétrolifères</a:t>
            </a:r>
          </a:p>
          <a:p>
            <a:pPr marL="360000" indent="-180000">
              <a:lnSpc>
                <a:spcPct val="100000"/>
              </a:lnSpc>
              <a:spcBef>
                <a:spcPts val="900"/>
              </a:spcBef>
              <a:buFont typeface="Arial" panose="020B0604020202020204" pitchFamily="34" charset="0"/>
              <a:buChar char="•"/>
            </a:pPr>
            <a:r>
              <a:rPr lang="fr-CA" sz="1900" kern="0">
                <a:latin typeface="Calibri" panose="020F0502020204030204" pitchFamily="34" charset="0"/>
                <a:ea typeface="Calibri" panose="020F0502020204030204" pitchFamily="34" charset="0"/>
                <a:cs typeface="Calibri" panose="020F0502020204030204" pitchFamily="34" charset="0"/>
              </a:rPr>
              <a:t>Approbation préalable et certification obtenues pour la robinetterie clé auprès de Saudi Aramco</a:t>
            </a:r>
          </a:p>
        </p:txBody>
      </p:sp>
      <p:sp>
        <p:nvSpPr>
          <p:cNvPr id="5" name="Slide Number Placeholder 4">
            <a:extLst>
              <a:ext uri="{FF2B5EF4-FFF2-40B4-BE49-F238E27FC236}">
                <a16:creationId xmlns:a16="http://schemas.microsoft.com/office/drawing/2014/main" id="{7806544A-C3AD-C3D2-2A22-82E814BD18B4}"/>
              </a:ext>
            </a:extLst>
          </p:cNvPr>
          <p:cNvSpPr>
            <a:spLocks noGrp="1"/>
          </p:cNvSpPr>
          <p:nvPr>
            <p:ph type="sldNum" sz="quarter" idx="12"/>
          </p:nvPr>
        </p:nvSpPr>
        <p:spPr/>
        <p:txBody>
          <a:bodyPr/>
          <a:lstStyle/>
          <a:p>
            <a:fld id="{103DDDE4-7A87-1F49-9041-0D2451D302B4}" type="slidenum">
              <a:rPr lang="fr-CA" noProof="0" smtClean="0"/>
              <a:pPr/>
              <a:t>4</a:t>
            </a:fld>
            <a:endParaRPr lang="fr-CA" noProof="0"/>
          </a:p>
        </p:txBody>
      </p:sp>
      <p:sp>
        <p:nvSpPr>
          <p:cNvPr id="8" name="TextBox 7">
            <a:extLst>
              <a:ext uri="{FF2B5EF4-FFF2-40B4-BE49-F238E27FC236}">
                <a16:creationId xmlns:a16="http://schemas.microsoft.com/office/drawing/2014/main" id="{07EE19AA-77F5-11DD-2979-5A84A552E85B}"/>
              </a:ext>
            </a:extLst>
          </p:cNvPr>
          <p:cNvSpPr txBox="1"/>
          <p:nvPr/>
        </p:nvSpPr>
        <p:spPr>
          <a:xfrm>
            <a:off x="5207000" y="6139541"/>
            <a:ext cx="6609080" cy="230832"/>
          </a:xfrm>
          <a:prstGeom prst="rect">
            <a:avLst/>
          </a:prstGeom>
          <a:noFill/>
        </p:spPr>
        <p:txBody>
          <a:bodyPr wrap="square">
            <a:spAutoFit/>
          </a:bodyPr>
          <a:lstStyle/>
          <a:p>
            <a:r>
              <a:rPr lang="fr-CA" sz="900" i="1" baseline="30000" noProof="0">
                <a:ea typeface="Calibri" panose="020F0502020204030204" pitchFamily="34" charset="0"/>
                <a:cs typeface="Arial" panose="020B0604020202020204" pitchFamily="34" charset="0"/>
              </a:rPr>
              <a:t>1 </a:t>
            </a:r>
            <a:r>
              <a:rPr lang="fr-CA" sz="900" i="1" noProof="0"/>
              <a:t>Mesures hors IFRS et mesures financières supplémentaires – Des précisions additionnelles sont fournies à l’annexe de cette présentation.</a:t>
            </a:r>
            <a:endParaRPr lang="fr-CA" sz="900" noProof="0">
              <a:cs typeface="Arial" panose="020B0604020202020204" pitchFamily="34" charset="0"/>
            </a:endParaRPr>
          </a:p>
        </p:txBody>
      </p:sp>
    </p:spTree>
    <p:extLst>
      <p:ext uri="{BB962C8B-B14F-4D97-AF65-F5344CB8AC3E}">
        <p14:creationId xmlns:p14="http://schemas.microsoft.com/office/powerpoint/2010/main" val="2923248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3A404-4506-07D8-95E9-79DAE12CCE70}"/>
              </a:ext>
            </a:extLst>
          </p:cNvPr>
          <p:cNvSpPr>
            <a:spLocks noGrp="1"/>
          </p:cNvSpPr>
          <p:nvPr>
            <p:ph type="title"/>
          </p:nvPr>
        </p:nvSpPr>
        <p:spPr>
          <a:xfrm>
            <a:off x="584201" y="457200"/>
            <a:ext cx="5064760" cy="698938"/>
          </a:xfrm>
        </p:spPr>
        <p:txBody>
          <a:bodyPr>
            <a:normAutofit fontScale="90000"/>
          </a:bodyPr>
          <a:lstStyle/>
          <a:p>
            <a:r>
              <a:rPr lang="fr-CA" noProof="0">
                <a:latin typeface="Calibri" panose="020F0502020204030204" pitchFamily="34" charset="0"/>
                <a:ea typeface="Calibri" panose="020F0502020204030204" pitchFamily="34" charset="0"/>
                <a:cs typeface="Calibri" panose="020F0502020204030204" pitchFamily="34" charset="0"/>
              </a:rPr>
              <a:t>Carnet de commandes</a:t>
            </a:r>
            <a:r>
              <a:rPr lang="fr-CA" baseline="30000" noProof="0">
                <a:latin typeface="Calibri" panose="020F0502020204030204" pitchFamily="34" charset="0"/>
                <a:ea typeface="Calibri" panose="020F0502020204030204" pitchFamily="34" charset="0"/>
                <a:cs typeface="Calibri" panose="020F0502020204030204" pitchFamily="34" charset="0"/>
              </a:rPr>
              <a:t>1</a:t>
            </a:r>
            <a:r>
              <a:rPr lang="fr-CA" noProof="0">
                <a:latin typeface="Calibri" panose="020F0502020204030204" pitchFamily="34" charset="0"/>
                <a:ea typeface="Calibri" panose="020F0502020204030204" pitchFamily="34" charset="0"/>
                <a:cs typeface="Calibri" panose="020F0502020204030204" pitchFamily="34" charset="0"/>
              </a:rPr>
              <a:t> et nouvelles commandes</a:t>
            </a:r>
            <a:r>
              <a:rPr lang="fr-CA" baseline="30000" noProof="0">
                <a:latin typeface="Calibri" panose="020F0502020204030204" pitchFamily="34" charset="0"/>
                <a:ea typeface="Calibri" panose="020F0502020204030204" pitchFamily="34" charset="0"/>
                <a:cs typeface="Calibri" panose="020F0502020204030204" pitchFamily="34" charset="0"/>
              </a:rPr>
              <a:t>1</a:t>
            </a:r>
          </a:p>
        </p:txBody>
      </p:sp>
      <p:sp>
        <p:nvSpPr>
          <p:cNvPr id="3" name="Text Placeholder 2">
            <a:extLst>
              <a:ext uri="{FF2B5EF4-FFF2-40B4-BE49-F238E27FC236}">
                <a16:creationId xmlns:a16="http://schemas.microsoft.com/office/drawing/2014/main" id="{211F2A08-9BE7-8AE4-E3A3-7A97403E375D}"/>
              </a:ext>
            </a:extLst>
          </p:cNvPr>
          <p:cNvSpPr>
            <a:spLocks noGrp="1"/>
          </p:cNvSpPr>
          <p:nvPr>
            <p:ph type="body" sz="half" idx="2"/>
          </p:nvPr>
        </p:nvSpPr>
        <p:spPr>
          <a:xfrm>
            <a:off x="584200" y="1399135"/>
            <a:ext cx="5485562" cy="5001665"/>
          </a:xfrm>
        </p:spPr>
        <p:txBody>
          <a:bodyPr>
            <a:normAutofit fontScale="77500" lnSpcReduction="20000"/>
          </a:bodyPr>
          <a:lstStyle/>
          <a:p>
            <a:pPr>
              <a:lnSpc>
                <a:spcPct val="100000"/>
              </a:lnSpc>
            </a:pPr>
            <a:r>
              <a:rPr lang="fr-CA" sz="2400" b="1" noProof="0">
                <a:solidFill>
                  <a:srgbClr val="0068A6"/>
                </a:solidFill>
                <a:latin typeface="+mn-lt"/>
              </a:rPr>
              <a:t>Carnet de commandes de 285,8 M$ au 31 août 2025</a:t>
            </a:r>
          </a:p>
          <a:p>
            <a:pPr marL="360000" indent="-180000">
              <a:lnSpc>
                <a:spcPct val="100000"/>
              </a:lnSpc>
              <a:spcBef>
                <a:spcPts val="900"/>
              </a:spcBef>
              <a:buFont typeface="Arial" panose="020B0604020202020204" pitchFamily="34" charset="0"/>
              <a:buChar char="•"/>
            </a:pPr>
            <a:r>
              <a:rPr lang="fr-CA" sz="2300" noProof="0">
                <a:latin typeface="+mn-lt"/>
              </a:rPr>
              <a:t>En hausse de 4,0 % depuis le début de l’année financière</a:t>
            </a:r>
          </a:p>
          <a:p>
            <a:pPr marL="360000" indent="-180000">
              <a:lnSpc>
                <a:spcPct val="100000"/>
              </a:lnSpc>
              <a:spcBef>
                <a:spcPts val="900"/>
              </a:spcBef>
              <a:buFont typeface="Arial" panose="020B0604020202020204" pitchFamily="34" charset="0"/>
              <a:buChar char="•"/>
            </a:pPr>
            <a:r>
              <a:rPr lang="fr-CA" sz="2300" noProof="0">
                <a:latin typeface="+mn-lt"/>
              </a:rPr>
              <a:t>252,4 M$ livrable dans les 12 prochains mois </a:t>
            </a:r>
            <a:br>
              <a:rPr lang="fr-CA" sz="2300" noProof="0">
                <a:latin typeface="+mn-lt"/>
              </a:rPr>
            </a:br>
            <a:r>
              <a:rPr lang="fr-CA" sz="2300" noProof="0">
                <a:latin typeface="+mn-lt"/>
              </a:rPr>
              <a:t>(88,3 % du carnet de commandes) </a:t>
            </a:r>
          </a:p>
          <a:p>
            <a:pPr marL="360000" indent="-180000">
              <a:lnSpc>
                <a:spcPct val="100000"/>
              </a:lnSpc>
              <a:spcBef>
                <a:spcPts val="900"/>
              </a:spcBef>
              <a:buFont typeface="Arial" panose="020B0604020202020204" pitchFamily="34" charset="0"/>
              <a:buChar char="•"/>
            </a:pPr>
            <a:r>
              <a:rPr lang="fr-CA" sz="2300" noProof="0">
                <a:latin typeface="+mn-lt"/>
              </a:rPr>
              <a:t>L’augmentation des contrats à long terme dans les secteurs nucléaire et de la défense entraîne un ajustement du calendrier de livraison</a:t>
            </a:r>
          </a:p>
          <a:p>
            <a:pPr>
              <a:lnSpc>
                <a:spcPct val="100000"/>
              </a:lnSpc>
              <a:spcBef>
                <a:spcPts val="1200"/>
              </a:spcBef>
            </a:pPr>
            <a:r>
              <a:rPr lang="fr-CA" sz="2600" b="1" noProof="0">
                <a:solidFill>
                  <a:srgbClr val="0068A6"/>
                </a:solidFill>
                <a:latin typeface="+mn-lt"/>
              </a:rPr>
              <a:t>Nouvelles commandes de 65,2 M$ en T2-26, contre 88,4 M$ en T2-25</a:t>
            </a:r>
          </a:p>
          <a:p>
            <a:pPr marL="360000" indent="-180000">
              <a:lnSpc>
                <a:spcPct val="100000"/>
              </a:lnSpc>
              <a:spcBef>
                <a:spcPts val="900"/>
              </a:spcBef>
              <a:buFont typeface="Arial" panose="020B0604020202020204" pitchFamily="34" charset="0"/>
              <a:buChar char="•"/>
            </a:pPr>
            <a:r>
              <a:rPr lang="fr-CA" sz="2300" noProof="0">
                <a:latin typeface="+mn-lt"/>
              </a:rPr>
              <a:t>Baisse des nouvelles commandes en Amérique du Nord et en Allemagne</a:t>
            </a:r>
          </a:p>
          <a:p>
            <a:pPr marL="540000" lvl="1" indent="-180000">
              <a:lnSpc>
                <a:spcPct val="100000"/>
              </a:lnSpc>
              <a:spcBef>
                <a:spcPts val="600"/>
              </a:spcBef>
              <a:buFont typeface="Arial" panose="020B0604020202020204" pitchFamily="34" charset="0"/>
              <a:buChar char="•"/>
            </a:pPr>
            <a:r>
              <a:rPr lang="fr-CA" sz="2100" noProof="0"/>
              <a:t>Commandes d’envergure obtenues au deuxième trimestre de l’exercice précédent</a:t>
            </a:r>
          </a:p>
          <a:p>
            <a:pPr marL="360000" indent="-180000">
              <a:lnSpc>
                <a:spcPct val="100000"/>
              </a:lnSpc>
              <a:spcBef>
                <a:spcPts val="900"/>
              </a:spcBef>
              <a:buFont typeface="Arial" panose="020B0604020202020204" pitchFamily="34" charset="0"/>
              <a:buChar char="•"/>
            </a:pPr>
            <a:r>
              <a:rPr lang="fr-CA" sz="2300" noProof="0">
                <a:latin typeface="+mn-lt"/>
              </a:rPr>
              <a:t>En partie contrebalancé par une hausse des nouvelles commandes des opérations en Italie</a:t>
            </a:r>
          </a:p>
          <a:p>
            <a:pPr marL="360000" indent="-180000">
              <a:lnSpc>
                <a:spcPct val="100000"/>
              </a:lnSpc>
              <a:spcBef>
                <a:spcPts val="900"/>
              </a:spcBef>
              <a:buFont typeface="Arial" panose="020B0604020202020204" pitchFamily="34" charset="0"/>
              <a:buChar char="•"/>
            </a:pPr>
            <a:r>
              <a:rPr lang="fr-CA" sz="2300" noProof="0">
                <a:latin typeface="+mn-lt"/>
              </a:rPr>
              <a:t>Reprise des commandes au début du T3</a:t>
            </a:r>
          </a:p>
        </p:txBody>
      </p:sp>
      <p:sp>
        <p:nvSpPr>
          <p:cNvPr id="4" name="Slide Number Placeholder 3">
            <a:extLst>
              <a:ext uri="{FF2B5EF4-FFF2-40B4-BE49-F238E27FC236}">
                <a16:creationId xmlns:a16="http://schemas.microsoft.com/office/drawing/2014/main" id="{84AC6FE2-7E9E-C923-4EC0-3BEA48721C4B}"/>
              </a:ext>
            </a:extLst>
          </p:cNvPr>
          <p:cNvSpPr>
            <a:spLocks noGrp="1"/>
          </p:cNvSpPr>
          <p:nvPr>
            <p:ph type="sldNum" sz="quarter" idx="12"/>
          </p:nvPr>
        </p:nvSpPr>
        <p:spPr/>
        <p:txBody>
          <a:bodyPr/>
          <a:lstStyle/>
          <a:p>
            <a:fld id="{103DDDE4-7A87-1F49-9041-0D2451D302B4}" type="slidenum">
              <a:rPr lang="fr-CA" noProof="0" smtClean="0"/>
              <a:pPr/>
              <a:t>5</a:t>
            </a:fld>
            <a:endParaRPr lang="fr-CA" noProof="0"/>
          </a:p>
        </p:txBody>
      </p:sp>
      <p:sp>
        <p:nvSpPr>
          <p:cNvPr id="5" name="TextBox 4">
            <a:extLst>
              <a:ext uri="{FF2B5EF4-FFF2-40B4-BE49-F238E27FC236}">
                <a16:creationId xmlns:a16="http://schemas.microsoft.com/office/drawing/2014/main" id="{27ACE67C-9C4B-A550-A610-B6571BA07C4C}"/>
              </a:ext>
            </a:extLst>
          </p:cNvPr>
          <p:cNvSpPr txBox="1"/>
          <p:nvPr/>
        </p:nvSpPr>
        <p:spPr>
          <a:xfrm>
            <a:off x="721360" y="6438453"/>
            <a:ext cx="5485563" cy="369332"/>
          </a:xfrm>
          <a:prstGeom prst="rect">
            <a:avLst/>
          </a:prstGeom>
          <a:noFill/>
        </p:spPr>
        <p:txBody>
          <a:bodyPr wrap="square">
            <a:spAutoFit/>
          </a:bodyPr>
          <a:lstStyle/>
          <a:p>
            <a:r>
              <a:rPr lang="fr-CA" sz="900" i="1" baseline="30000" noProof="0">
                <a:ea typeface="Calibri" panose="020F0502020204030204" pitchFamily="34" charset="0"/>
                <a:cs typeface="Arial" panose="020B0604020202020204" pitchFamily="34" charset="0"/>
              </a:rPr>
              <a:t>1 </a:t>
            </a:r>
            <a:r>
              <a:rPr lang="fr-CA" sz="900" i="1" noProof="0"/>
              <a:t>Mesures hors IFRS et mesures financières supplémentaires – Des précisions additionnelles sont fournies à l’annexe de cette présentation.</a:t>
            </a:r>
            <a:endParaRPr lang="fr-CA" sz="900" noProof="0">
              <a:cs typeface="Arial" panose="020B0604020202020204" pitchFamily="34" charset="0"/>
            </a:endParaRPr>
          </a:p>
        </p:txBody>
      </p:sp>
      <p:graphicFrame>
        <p:nvGraphicFramePr>
          <p:cNvPr id="8" name="Chart 3">
            <a:extLst>
              <a:ext uri="{FF2B5EF4-FFF2-40B4-BE49-F238E27FC236}">
                <a16:creationId xmlns:a16="http://schemas.microsoft.com/office/drawing/2014/main" id="{F1317570-6A24-33C0-0E7C-A1FE4DEE3DDF}"/>
              </a:ext>
            </a:extLst>
          </p:cNvPr>
          <p:cNvGraphicFramePr>
            <a:graphicFrameLocks/>
          </p:cNvGraphicFramePr>
          <p:nvPr>
            <p:extLst>
              <p:ext uri="{D42A27DB-BD31-4B8C-83A1-F6EECF244321}">
                <p14:modId xmlns:p14="http://schemas.microsoft.com/office/powerpoint/2010/main" val="1895741751"/>
              </p:ext>
            </p:extLst>
          </p:nvPr>
        </p:nvGraphicFramePr>
        <p:xfrm>
          <a:off x="6852920" y="141831"/>
          <a:ext cx="4945380" cy="3154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5">
            <a:extLst>
              <a:ext uri="{FF2B5EF4-FFF2-40B4-BE49-F238E27FC236}">
                <a16:creationId xmlns:a16="http://schemas.microsoft.com/office/drawing/2014/main" id="{48161E18-9315-D23A-1C98-86DD261C3053}"/>
              </a:ext>
            </a:extLst>
          </p:cNvPr>
          <p:cNvGraphicFramePr>
            <a:graphicFrameLocks/>
          </p:cNvGraphicFramePr>
          <p:nvPr>
            <p:extLst>
              <p:ext uri="{D42A27DB-BD31-4B8C-83A1-F6EECF244321}">
                <p14:modId xmlns:p14="http://schemas.microsoft.com/office/powerpoint/2010/main" val="484127889"/>
              </p:ext>
            </p:extLst>
          </p:nvPr>
        </p:nvGraphicFramePr>
        <p:xfrm>
          <a:off x="6777990" y="3108960"/>
          <a:ext cx="5100066" cy="32232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7962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F41EB-BF76-FB51-3D6F-07C73E97580B}"/>
            </a:ext>
          </a:extLst>
        </p:cNvPr>
        <p:cNvGrpSpPr/>
        <p:nvPr/>
      </p:nvGrpSpPr>
      <p:grpSpPr>
        <a:xfrm>
          <a:off x="0" y="0"/>
          <a:ext cx="0" cy="0"/>
          <a:chOff x="0" y="0"/>
          <a:chExt cx="0" cy="0"/>
        </a:xfrm>
      </p:grpSpPr>
      <p:pic>
        <p:nvPicPr>
          <p:cNvPr id="8" name="Picture Placeholder 6">
            <a:extLst>
              <a:ext uri="{FF2B5EF4-FFF2-40B4-BE49-F238E27FC236}">
                <a16:creationId xmlns:a16="http://schemas.microsoft.com/office/drawing/2014/main" id="{3130F4A1-4F15-4636-5EF4-E166621E4578}"/>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33237" r="33237"/>
          <a:stretch>
            <a:fillRect/>
          </a:stretch>
        </p:blipFill>
        <p:spPr>
          <a:xfrm>
            <a:off x="838200" y="457200"/>
            <a:ext cx="3932238" cy="5681663"/>
          </a:xfrm>
        </p:spPr>
      </p:pic>
      <p:sp>
        <p:nvSpPr>
          <p:cNvPr id="2" name="Title 1">
            <a:extLst>
              <a:ext uri="{FF2B5EF4-FFF2-40B4-BE49-F238E27FC236}">
                <a16:creationId xmlns:a16="http://schemas.microsoft.com/office/drawing/2014/main" id="{F140CF51-EBF0-F024-EF25-ADA79C91138E}"/>
              </a:ext>
            </a:extLst>
          </p:cNvPr>
          <p:cNvSpPr>
            <a:spLocks noGrp="1"/>
          </p:cNvSpPr>
          <p:nvPr>
            <p:ph type="title"/>
          </p:nvPr>
        </p:nvSpPr>
        <p:spPr>
          <a:xfrm>
            <a:off x="5055476" y="457200"/>
            <a:ext cx="6296739" cy="568325"/>
          </a:xfrm>
        </p:spPr>
        <p:txBody>
          <a:bodyPr>
            <a:normAutofit/>
          </a:bodyPr>
          <a:lstStyle/>
          <a:p>
            <a:r>
              <a:rPr lang="fr-CA" noProof="0">
                <a:latin typeface="Calibri" panose="020F0502020204030204" pitchFamily="34" charset="0"/>
                <a:ea typeface="Calibri" panose="020F0502020204030204" pitchFamily="34" charset="0"/>
                <a:cs typeface="Calibri" panose="020F0502020204030204" pitchFamily="34" charset="0"/>
              </a:rPr>
              <a:t>Projets d’infrastructure accélérés</a:t>
            </a:r>
          </a:p>
        </p:txBody>
      </p:sp>
      <p:sp>
        <p:nvSpPr>
          <p:cNvPr id="4" name="Text Placeholder 3">
            <a:extLst>
              <a:ext uri="{FF2B5EF4-FFF2-40B4-BE49-F238E27FC236}">
                <a16:creationId xmlns:a16="http://schemas.microsoft.com/office/drawing/2014/main" id="{D7ED2BE5-CEB5-93DF-5DF5-BD0418F6DDC1}"/>
              </a:ext>
            </a:extLst>
          </p:cNvPr>
          <p:cNvSpPr>
            <a:spLocks noGrp="1"/>
          </p:cNvSpPr>
          <p:nvPr>
            <p:ph type="body" sz="half" idx="2"/>
          </p:nvPr>
        </p:nvSpPr>
        <p:spPr>
          <a:xfrm>
            <a:off x="5055477" y="1145628"/>
            <a:ext cx="6999889" cy="5133252"/>
          </a:xfrm>
        </p:spPr>
        <p:txBody>
          <a:bodyPr>
            <a:normAutofit/>
          </a:bodyPr>
          <a:lstStyle/>
          <a:p>
            <a:pPr>
              <a:lnSpc>
                <a:spcPct val="100000"/>
              </a:lnSpc>
              <a:spcBef>
                <a:spcPts val="1800"/>
              </a:spcBef>
            </a:pPr>
            <a:r>
              <a:rPr lang="fr-CA"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Rôle du Bureau des grands projets (</a:t>
            </a:r>
            <a:r>
              <a:rPr lang="fr-CA" b="1" i="1" kern="0" noProof="0">
                <a:solidFill>
                  <a:srgbClr val="0068A6"/>
                </a:solidFill>
                <a:latin typeface="Calibri" panose="020F0502020204030204" pitchFamily="34" charset="0"/>
                <a:ea typeface="Calibri" panose="020F0502020204030204" pitchFamily="34" charset="0"/>
                <a:cs typeface="Calibri" panose="020F0502020204030204" pitchFamily="34" charset="0"/>
              </a:rPr>
              <a:t>Major Projects Office - MPO</a:t>
            </a:r>
            <a:r>
              <a:rPr lang="fr-CA"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a:t>
            </a:r>
          </a:p>
          <a:p>
            <a:pPr marL="360000" indent="-180000">
              <a:lnSpc>
                <a:spcPct val="100000"/>
              </a:lnSpc>
              <a:spcBef>
                <a:spcPts val="1200"/>
              </a:spcBef>
              <a:buFont typeface="Arial" panose="020B0604020202020204" pitchFamily="34" charset="0"/>
              <a:buChar char="•"/>
            </a:pPr>
            <a:r>
              <a:rPr lang="fr-CA" sz="1800" kern="0" noProof="0">
                <a:latin typeface="Calibri" panose="020F0502020204030204" pitchFamily="34" charset="0"/>
                <a:ea typeface="Calibri" panose="020F0502020204030204" pitchFamily="34" charset="0"/>
                <a:cs typeface="Calibri" panose="020F0502020204030204" pitchFamily="34" charset="0"/>
              </a:rPr>
              <a:t>Simplifier les évaluations réglementaires et les processus d’approbation</a:t>
            </a:r>
          </a:p>
          <a:p>
            <a:pPr marL="360000" indent="-180000">
              <a:lnSpc>
                <a:spcPct val="100000"/>
              </a:lnSpc>
              <a:spcBef>
                <a:spcPts val="1200"/>
              </a:spcBef>
              <a:buFont typeface="Arial" panose="020B0604020202020204" pitchFamily="34" charset="0"/>
              <a:buChar char="•"/>
            </a:pPr>
            <a:r>
              <a:rPr lang="fr-CA" sz="1800" kern="0" noProof="0">
                <a:latin typeface="Calibri" panose="020F0502020204030204" pitchFamily="34" charset="0"/>
                <a:ea typeface="Calibri" panose="020F0502020204030204" pitchFamily="34" charset="0"/>
                <a:cs typeface="Calibri" panose="020F0502020204030204" pitchFamily="34" charset="0"/>
              </a:rPr>
              <a:t>Réduire considérablement les délais d’autorisation pour les projets d’importance nationale</a:t>
            </a:r>
          </a:p>
          <a:p>
            <a:pPr>
              <a:lnSpc>
                <a:spcPct val="100000"/>
              </a:lnSpc>
              <a:spcBef>
                <a:spcPts val="1800"/>
              </a:spcBef>
            </a:pPr>
            <a:r>
              <a:rPr lang="fr-CA"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Velan est bien positionné pour bénéficier des projets d’infrastructure accélérés</a:t>
            </a:r>
          </a:p>
          <a:p>
            <a:pPr marL="360000" indent="-180000">
              <a:lnSpc>
                <a:spcPct val="100000"/>
              </a:lnSpc>
              <a:spcBef>
                <a:spcPts val="1200"/>
              </a:spcBef>
              <a:buFont typeface="Arial" panose="020B0604020202020204" pitchFamily="34" charset="0"/>
              <a:buChar char="•"/>
            </a:pPr>
            <a:r>
              <a:rPr lang="fr-CA" sz="1800" kern="0" noProof="0">
                <a:latin typeface="Calibri" panose="020F0502020204030204" pitchFamily="34" charset="0"/>
                <a:ea typeface="Calibri" panose="020F0502020204030204" pitchFamily="34" charset="0"/>
                <a:cs typeface="Calibri" panose="020F0502020204030204" pitchFamily="34" charset="0"/>
              </a:rPr>
              <a:t>Le projet nucléaire de Darlington est accéléré</a:t>
            </a:r>
          </a:p>
          <a:p>
            <a:pPr marL="540000" lvl="1" indent="-180000">
              <a:lnSpc>
                <a:spcPct val="100000"/>
              </a:lnSpc>
              <a:spcBef>
                <a:spcPts val="600"/>
              </a:spcBef>
              <a:buFont typeface="Arial" panose="020B0604020202020204" pitchFamily="34" charset="0"/>
              <a:buChar char="•"/>
            </a:pPr>
            <a:r>
              <a:rPr lang="fr-CA" sz="1600" kern="0" noProof="0">
                <a:latin typeface="Calibri" panose="020F0502020204030204" pitchFamily="34" charset="0"/>
                <a:ea typeface="Calibri" panose="020F0502020204030204" pitchFamily="34" charset="0"/>
                <a:cs typeface="Calibri" panose="020F0502020204030204" pitchFamily="34" charset="0"/>
              </a:rPr>
              <a:t>Velan est un fournisseur de choix de GE Hitachi Nuclear Energy pour le premier déploiement de petit réacteur modulaire (PRM) en Amérique du Nord</a:t>
            </a:r>
          </a:p>
          <a:p>
            <a:pPr marL="540000" lvl="1" indent="-180000">
              <a:lnSpc>
                <a:spcPct val="100000"/>
              </a:lnSpc>
              <a:spcBef>
                <a:spcPts val="600"/>
              </a:spcBef>
              <a:buFont typeface="Arial" panose="020B0604020202020204" pitchFamily="34" charset="0"/>
              <a:buChar char="•"/>
            </a:pPr>
            <a:r>
              <a:rPr lang="fr-CA" sz="1600" kern="0" noProof="0">
                <a:latin typeface="Calibri" panose="020F0502020204030204" pitchFamily="34" charset="0"/>
                <a:ea typeface="Calibri" panose="020F0502020204030204" pitchFamily="34" charset="0"/>
                <a:cs typeface="Calibri" panose="020F0502020204030204" pitchFamily="34" charset="0"/>
              </a:rPr>
              <a:t>Nous assurons le développement de technologies avancées, le soutien en ingénierie et la fourniture de robinetteries exclusives de pointe</a:t>
            </a:r>
          </a:p>
          <a:p>
            <a:pPr marL="540000" lvl="1" indent="-180000">
              <a:lnSpc>
                <a:spcPct val="100000"/>
              </a:lnSpc>
              <a:spcBef>
                <a:spcPts val="600"/>
              </a:spcBef>
              <a:buFont typeface="Arial" panose="020B0604020202020204" pitchFamily="34" charset="0"/>
              <a:buChar char="•"/>
            </a:pPr>
            <a:r>
              <a:rPr lang="fr-CA" sz="1600" kern="0">
                <a:latin typeface="Calibri" panose="020F0502020204030204" pitchFamily="34" charset="0"/>
                <a:ea typeface="Calibri" panose="020F0502020204030204" pitchFamily="34" charset="0"/>
                <a:cs typeface="Calibri" panose="020F0502020204030204" pitchFamily="34" charset="0"/>
              </a:rPr>
              <a:t>Nous positionne comme le chef de file dans la fourniture de robinetterie destinée au marché en croissance des PRM</a:t>
            </a:r>
            <a:endParaRPr lang="en-CA" sz="1600" kern="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E1F05EA2-1ACF-C570-49E3-BFCD2BA9B7C3}"/>
              </a:ext>
            </a:extLst>
          </p:cNvPr>
          <p:cNvSpPr>
            <a:spLocks noGrp="1"/>
          </p:cNvSpPr>
          <p:nvPr>
            <p:ph type="sldNum" sz="quarter" idx="12"/>
          </p:nvPr>
        </p:nvSpPr>
        <p:spPr/>
        <p:txBody>
          <a:bodyPr/>
          <a:lstStyle/>
          <a:p>
            <a:fld id="{103DDDE4-7A87-1F49-9041-0D2451D302B4}" type="slidenum">
              <a:rPr lang="fr-CA" noProof="0" smtClean="0"/>
              <a:pPr/>
              <a:t>6</a:t>
            </a:fld>
            <a:endParaRPr lang="fr-CA" noProof="0"/>
          </a:p>
        </p:txBody>
      </p:sp>
    </p:spTree>
    <p:extLst>
      <p:ext uri="{BB962C8B-B14F-4D97-AF65-F5344CB8AC3E}">
        <p14:creationId xmlns:p14="http://schemas.microsoft.com/office/powerpoint/2010/main" val="3600425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a:extLst>
              <a:ext uri="{FF2B5EF4-FFF2-40B4-BE49-F238E27FC236}">
                <a16:creationId xmlns:a16="http://schemas.microsoft.com/office/drawing/2014/main" id="{93BB30DF-ECF1-B867-7D12-63F02C652347}"/>
              </a:ext>
            </a:extLst>
          </p:cNvPr>
          <p:cNvPicPr>
            <a:picLocks noChangeAspect="1"/>
          </p:cNvPicPr>
          <p:nvPr/>
        </p:nvPicPr>
        <p:blipFill>
          <a:blip r:embed="rId2" cstate="screen">
            <a:extLst>
              <a:ext uri="{28A0092B-C50C-407E-A947-70E740481C1C}">
                <a14:useLocalDpi xmlns:a14="http://schemas.microsoft.com/office/drawing/2010/main"/>
              </a:ext>
            </a:extLst>
          </a:blip>
          <a:srcRect l="33796" r="14299"/>
          <a:stretch>
            <a:fillRect/>
          </a:stretch>
        </p:blipFill>
        <p:spPr>
          <a:xfrm>
            <a:off x="838200" y="457200"/>
            <a:ext cx="3932238" cy="5681663"/>
          </a:xfrm>
          <a:prstGeom prst="rect">
            <a:avLst/>
          </a:prstGeom>
          <a:solidFill>
            <a:schemeClr val="bg1">
              <a:lumMod val="95000"/>
            </a:schemeClr>
          </a:solidFill>
        </p:spPr>
      </p:pic>
      <p:sp>
        <p:nvSpPr>
          <p:cNvPr id="5" name="Slide Number Placeholder 4">
            <a:extLst>
              <a:ext uri="{FF2B5EF4-FFF2-40B4-BE49-F238E27FC236}">
                <a16:creationId xmlns:a16="http://schemas.microsoft.com/office/drawing/2014/main" id="{13A8A96F-8148-FF9F-77A4-2DE468319CA9}"/>
              </a:ext>
            </a:extLst>
          </p:cNvPr>
          <p:cNvSpPr>
            <a:spLocks noGrp="1"/>
          </p:cNvSpPr>
          <p:nvPr>
            <p:ph type="sldNum" sz="quarter" idx="12"/>
          </p:nvPr>
        </p:nvSpPr>
        <p:spPr/>
        <p:txBody>
          <a:bodyPr/>
          <a:lstStyle/>
          <a:p>
            <a:fld id="{103DDDE4-7A87-1F49-9041-0D2451D302B4}" type="slidenum">
              <a:rPr lang="fr-CA" noProof="0" smtClean="0"/>
              <a:pPr/>
              <a:t>7</a:t>
            </a:fld>
            <a:endParaRPr lang="fr-CA" noProof="0"/>
          </a:p>
        </p:txBody>
      </p:sp>
      <p:sp>
        <p:nvSpPr>
          <p:cNvPr id="6" name="Title 1">
            <a:extLst>
              <a:ext uri="{FF2B5EF4-FFF2-40B4-BE49-F238E27FC236}">
                <a16:creationId xmlns:a16="http://schemas.microsoft.com/office/drawing/2014/main" id="{56C0C7DF-6E5F-3F6E-527D-CB8D28ED5434}"/>
              </a:ext>
            </a:extLst>
          </p:cNvPr>
          <p:cNvSpPr>
            <a:spLocks noGrp="1"/>
          </p:cNvSpPr>
          <p:nvPr>
            <p:ph type="title"/>
          </p:nvPr>
        </p:nvSpPr>
        <p:spPr>
          <a:xfrm>
            <a:off x="5191761" y="457200"/>
            <a:ext cx="6160454" cy="505263"/>
          </a:xfrm>
        </p:spPr>
        <p:txBody>
          <a:bodyPr>
            <a:normAutofit/>
          </a:bodyPr>
          <a:lstStyle/>
          <a:p>
            <a:r>
              <a:rPr lang="fr-CA" noProof="0">
                <a:latin typeface="Calibri" panose="020F0502020204030204" pitchFamily="34" charset="0"/>
                <a:ea typeface="Calibri" panose="020F0502020204030204" pitchFamily="34" charset="0"/>
                <a:cs typeface="Calibri" panose="020F0502020204030204" pitchFamily="34" charset="0"/>
              </a:rPr>
              <a:t>En conclusion</a:t>
            </a:r>
          </a:p>
        </p:txBody>
      </p:sp>
      <p:sp>
        <p:nvSpPr>
          <p:cNvPr id="7" name="Text Placeholder 3">
            <a:extLst>
              <a:ext uri="{FF2B5EF4-FFF2-40B4-BE49-F238E27FC236}">
                <a16:creationId xmlns:a16="http://schemas.microsoft.com/office/drawing/2014/main" id="{53DC7BBA-8F21-A688-A20F-FBBE8CF79FC4}"/>
              </a:ext>
            </a:extLst>
          </p:cNvPr>
          <p:cNvSpPr>
            <a:spLocks noGrp="1"/>
          </p:cNvSpPr>
          <p:nvPr>
            <p:ph type="body" sz="half" idx="2"/>
          </p:nvPr>
        </p:nvSpPr>
        <p:spPr>
          <a:xfrm>
            <a:off x="5191761" y="1156138"/>
            <a:ext cx="6654799" cy="5091211"/>
          </a:xfrm>
        </p:spPr>
        <p:txBody>
          <a:bodyPr>
            <a:normAutofit fontScale="85000" lnSpcReduction="20000"/>
          </a:bodyPr>
          <a:lstStyle/>
          <a:p>
            <a:pPr>
              <a:lnSpc>
                <a:spcPct val="100000"/>
              </a:lnSpc>
              <a:spcBef>
                <a:spcPts val="1200"/>
              </a:spcBef>
            </a:pPr>
            <a:r>
              <a:rPr lang="fr-CA" sz="2400"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Énergies propres constituent un secteur de croissance clé pour Velan à l’échelle mondiale</a:t>
            </a:r>
          </a:p>
          <a:p>
            <a:pPr marL="360000" indent="-180000">
              <a:lnSpc>
                <a:spcPct val="100000"/>
              </a:lnSpc>
              <a:spcBef>
                <a:spcPts val="600"/>
              </a:spcBef>
              <a:buFont typeface="Arial" panose="020B0604020202020204" pitchFamily="34" charset="0"/>
              <a:buChar char="•"/>
            </a:pPr>
            <a:r>
              <a:rPr lang="fr-CA" sz="2100" kern="0" noProof="0">
                <a:latin typeface="Calibri" panose="020F0502020204030204" pitchFamily="34" charset="0"/>
                <a:ea typeface="Calibri" panose="020F0502020204030204" pitchFamily="34" charset="0"/>
                <a:cs typeface="Calibri" panose="020F0502020204030204" pitchFamily="34" charset="0"/>
              </a:rPr>
              <a:t>Clients cherchent à atteindre leurs propres objectifs de réduction des émissions de carbone</a:t>
            </a:r>
          </a:p>
          <a:p>
            <a:pPr>
              <a:lnSpc>
                <a:spcPct val="100000"/>
              </a:lnSpc>
              <a:spcBef>
                <a:spcPts val="1200"/>
              </a:spcBef>
            </a:pPr>
            <a:r>
              <a:rPr lang="fr-CA" sz="2400"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Solide présence dans d’autres marchés</a:t>
            </a:r>
          </a:p>
          <a:p>
            <a:pPr marL="360000" indent="-180000">
              <a:lnSpc>
                <a:spcPct val="100000"/>
              </a:lnSpc>
              <a:spcBef>
                <a:spcPts val="600"/>
              </a:spcBef>
              <a:buFont typeface="Arial" panose="020B0604020202020204" pitchFamily="34" charset="0"/>
              <a:buChar char="•"/>
            </a:pPr>
            <a:r>
              <a:rPr lang="fr-CA" sz="2100" kern="0" noProof="0">
                <a:latin typeface="Calibri" panose="020F0502020204030204" pitchFamily="34" charset="0"/>
                <a:ea typeface="Calibri" panose="020F0502020204030204" pitchFamily="34" charset="0"/>
                <a:cs typeface="Calibri" panose="020F0502020204030204" pitchFamily="34" charset="0"/>
              </a:rPr>
              <a:t>Pétrole et gaz</a:t>
            </a:r>
          </a:p>
          <a:p>
            <a:pPr marL="540000" lvl="1" indent="-180000">
              <a:lnSpc>
                <a:spcPct val="100000"/>
              </a:lnSpc>
              <a:spcBef>
                <a:spcPts val="600"/>
              </a:spcBef>
              <a:buFont typeface="Arial" panose="020B0604020202020204" pitchFamily="34" charset="0"/>
              <a:buChar char="•"/>
            </a:pPr>
            <a:r>
              <a:rPr lang="fr-CA" sz="1900" kern="0" noProof="0">
                <a:latin typeface="Calibri" panose="020F0502020204030204" pitchFamily="34" charset="0"/>
                <a:ea typeface="Calibri" panose="020F0502020204030204" pitchFamily="34" charset="0"/>
                <a:cs typeface="Calibri" panose="020F0502020204030204" pitchFamily="34" charset="0"/>
              </a:rPr>
              <a:t>Notre robinetterie est présente dans la majorité des raffineries en Amérique du Nord</a:t>
            </a:r>
          </a:p>
          <a:p>
            <a:pPr marL="540000" lvl="1" indent="-180000">
              <a:lnSpc>
                <a:spcPct val="100000"/>
              </a:lnSpc>
              <a:spcBef>
                <a:spcPts val="600"/>
              </a:spcBef>
              <a:buFont typeface="Arial" panose="020B0604020202020204" pitchFamily="34" charset="0"/>
              <a:buChar char="•"/>
            </a:pPr>
            <a:r>
              <a:rPr lang="fr-CA" sz="1900" kern="0" noProof="0">
                <a:latin typeface="Calibri" panose="020F0502020204030204" pitchFamily="34" charset="0"/>
                <a:ea typeface="Calibri" panose="020F0502020204030204" pitchFamily="34" charset="0"/>
                <a:cs typeface="Calibri" panose="020F0502020204030204" pitchFamily="34" charset="0"/>
              </a:rPr>
              <a:t>Base mondiale en expansion vouée à croître davantage par le biais de la coentreprise en Arabie Saoudite</a:t>
            </a:r>
          </a:p>
          <a:p>
            <a:pPr marL="360000" indent="-180000">
              <a:lnSpc>
                <a:spcPct val="100000"/>
              </a:lnSpc>
              <a:spcBef>
                <a:spcPts val="600"/>
              </a:spcBef>
              <a:buFont typeface="Arial" panose="020B0604020202020204" pitchFamily="34" charset="0"/>
              <a:buChar char="•"/>
            </a:pPr>
            <a:r>
              <a:rPr lang="fr-CA" sz="2100" kern="0" noProof="0">
                <a:latin typeface="Calibri" panose="020F0502020204030204" pitchFamily="34" charset="0"/>
                <a:ea typeface="Calibri" panose="020F0502020204030204" pitchFamily="34" charset="0"/>
                <a:cs typeface="Calibri" panose="020F0502020204030204" pitchFamily="34" charset="0"/>
              </a:rPr>
              <a:t>Activité dans le secteur de la défense en hausse</a:t>
            </a:r>
          </a:p>
          <a:p>
            <a:pPr marL="540000" lvl="1" indent="-180000">
              <a:lnSpc>
                <a:spcPct val="100000"/>
              </a:lnSpc>
              <a:spcBef>
                <a:spcPts val="600"/>
              </a:spcBef>
              <a:buFont typeface="Arial" panose="020B0604020202020204" pitchFamily="34" charset="0"/>
              <a:buChar char="•"/>
            </a:pPr>
            <a:r>
              <a:rPr lang="fr-CA" sz="1900" kern="0" noProof="0">
                <a:latin typeface="Calibri" panose="020F0502020204030204" pitchFamily="34" charset="0"/>
                <a:ea typeface="Calibri" panose="020F0502020204030204" pitchFamily="34" charset="0"/>
                <a:cs typeface="Calibri" panose="020F0502020204030204" pitchFamily="34" charset="0"/>
              </a:rPr>
              <a:t>Expertise approfondie en propulsion marine nucléaire, en surface et sous-marine</a:t>
            </a:r>
          </a:p>
          <a:p>
            <a:pPr indent="-97200">
              <a:lnSpc>
                <a:spcPct val="100000"/>
              </a:lnSpc>
              <a:spcBef>
                <a:spcPts val="1200"/>
              </a:spcBef>
            </a:pPr>
            <a:r>
              <a:rPr lang="fr-CA" sz="2400" b="1" kern="0" noProof="0">
                <a:solidFill>
                  <a:srgbClr val="0068A6"/>
                </a:solidFill>
                <a:latin typeface="Calibri" panose="020F0502020204030204" pitchFamily="34" charset="0"/>
                <a:ea typeface="Calibri" panose="020F0502020204030204" pitchFamily="34" charset="0"/>
                <a:cs typeface="Calibri" panose="020F0502020204030204" pitchFamily="34" charset="0"/>
              </a:rPr>
              <a:t>Confiance dans notre capacité à maintenir la croissance du carnet de commandes</a:t>
            </a:r>
          </a:p>
          <a:p>
            <a:pPr marL="360000" lvl="1" indent="-180000">
              <a:lnSpc>
                <a:spcPct val="100000"/>
              </a:lnSpc>
              <a:spcBef>
                <a:spcPts val="600"/>
              </a:spcBef>
              <a:buFont typeface="Arial" panose="020B0604020202020204" pitchFamily="34" charset="0"/>
              <a:buChar char="•"/>
            </a:pPr>
            <a:r>
              <a:rPr lang="fr-CA" sz="2100" kern="0" noProof="0">
                <a:latin typeface="Calibri" panose="020F0502020204030204" pitchFamily="34" charset="0"/>
                <a:ea typeface="Calibri" panose="020F0502020204030204" pitchFamily="34" charset="0"/>
                <a:cs typeface="Calibri" panose="020F0502020204030204" pitchFamily="34" charset="0"/>
              </a:rPr>
              <a:t>Force de notre marque</a:t>
            </a:r>
          </a:p>
          <a:p>
            <a:pPr marL="360000" lvl="1" indent="-180000">
              <a:lnSpc>
                <a:spcPct val="100000"/>
              </a:lnSpc>
              <a:spcBef>
                <a:spcPts val="600"/>
              </a:spcBef>
              <a:buFont typeface="Arial" panose="020B0604020202020204" pitchFamily="34" charset="0"/>
              <a:buChar char="•"/>
            </a:pPr>
            <a:r>
              <a:rPr lang="fr-CA" sz="2100" kern="0" noProof="0">
                <a:latin typeface="Calibri" panose="020F0502020204030204" pitchFamily="34" charset="0"/>
                <a:ea typeface="Calibri" panose="020F0502020204030204" pitchFamily="34" charset="0"/>
                <a:cs typeface="Calibri" panose="020F0502020204030204" pitchFamily="34" charset="0"/>
              </a:rPr>
              <a:t>Reconnu pour notre capacité éprouvée à répondre aux besoins complexes des applications les plus exigeantes</a:t>
            </a:r>
          </a:p>
        </p:txBody>
      </p:sp>
    </p:spTree>
    <p:extLst>
      <p:ext uri="{BB962C8B-B14F-4D97-AF65-F5344CB8AC3E}">
        <p14:creationId xmlns:p14="http://schemas.microsoft.com/office/powerpoint/2010/main" val="3008445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FA376-6CEF-6F0A-0888-326232D58EEF}"/>
              </a:ext>
            </a:extLst>
          </p:cNvPr>
          <p:cNvSpPr>
            <a:spLocks noGrp="1"/>
          </p:cNvSpPr>
          <p:nvPr>
            <p:ph type="title"/>
          </p:nvPr>
        </p:nvSpPr>
        <p:spPr/>
        <p:txBody>
          <a:bodyPr/>
          <a:lstStyle/>
          <a:p>
            <a:r>
              <a:rPr lang="en-US"/>
              <a:t>Rishi Sharma</a:t>
            </a:r>
          </a:p>
        </p:txBody>
      </p:sp>
      <p:pic>
        <p:nvPicPr>
          <p:cNvPr id="7" name="Picture Placeholder 6" descr="A person in a suit&#10;&#10;AI-generated content may be incorrect.">
            <a:extLst>
              <a:ext uri="{FF2B5EF4-FFF2-40B4-BE49-F238E27FC236}">
                <a16:creationId xmlns:a16="http://schemas.microsoft.com/office/drawing/2014/main" id="{B8216FEB-3CE4-27FC-FEDA-B92150B1FC16}"/>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l="12384" t="-241" r="707" b="31694"/>
          <a:stretch>
            <a:fillRect/>
          </a:stretch>
        </p:blipFill>
        <p:spPr>
          <a:xfrm>
            <a:off x="838201" y="1275080"/>
            <a:ext cx="3642360" cy="4307840"/>
          </a:xfrm>
        </p:spPr>
      </p:pic>
      <p:sp>
        <p:nvSpPr>
          <p:cNvPr id="4" name="Slide Number Placeholder 3">
            <a:extLst>
              <a:ext uri="{FF2B5EF4-FFF2-40B4-BE49-F238E27FC236}">
                <a16:creationId xmlns:a16="http://schemas.microsoft.com/office/drawing/2014/main" id="{C40303EE-94F6-CD9E-55E1-AEA64108179F}"/>
              </a:ext>
            </a:extLst>
          </p:cNvPr>
          <p:cNvSpPr>
            <a:spLocks noGrp="1"/>
          </p:cNvSpPr>
          <p:nvPr>
            <p:ph type="sldNum" sz="quarter" idx="12"/>
          </p:nvPr>
        </p:nvSpPr>
        <p:spPr/>
        <p:txBody>
          <a:bodyPr/>
          <a:lstStyle/>
          <a:p>
            <a:fld id="{103DDDE4-7A87-1F49-9041-0D2451D302B4}" type="slidenum">
              <a:rPr lang="en-US" smtClean="0"/>
              <a:pPr/>
              <a:t>8</a:t>
            </a:fld>
            <a:endParaRPr lang="en-US"/>
          </a:p>
        </p:txBody>
      </p:sp>
      <p:sp>
        <p:nvSpPr>
          <p:cNvPr id="5" name="Subtitle 4">
            <a:extLst>
              <a:ext uri="{FF2B5EF4-FFF2-40B4-BE49-F238E27FC236}">
                <a16:creationId xmlns:a16="http://schemas.microsoft.com/office/drawing/2014/main" id="{5790B702-6DFC-1DCB-3A0A-284CB236FF0E}"/>
              </a:ext>
            </a:extLst>
          </p:cNvPr>
          <p:cNvSpPr>
            <a:spLocks noGrp="1"/>
          </p:cNvSpPr>
          <p:nvPr>
            <p:ph type="subTitle" idx="13"/>
          </p:nvPr>
        </p:nvSpPr>
        <p:spPr/>
        <p:txBody>
          <a:bodyPr/>
          <a:lstStyle/>
          <a:p>
            <a:r>
              <a:rPr lang="fr-CA"/>
              <a:t>Chef de la direction financière et administrative</a:t>
            </a:r>
          </a:p>
        </p:txBody>
      </p:sp>
    </p:spTree>
    <p:extLst>
      <p:ext uri="{BB962C8B-B14F-4D97-AF65-F5344CB8AC3E}">
        <p14:creationId xmlns:p14="http://schemas.microsoft.com/office/powerpoint/2010/main" val="109836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662612-805E-760E-D0D2-FFE775E707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7A0436-FC2B-458E-CDD4-64A7FA5DC414}"/>
              </a:ext>
            </a:extLst>
          </p:cNvPr>
          <p:cNvSpPr>
            <a:spLocks noGrp="1"/>
          </p:cNvSpPr>
          <p:nvPr>
            <p:ph type="title"/>
          </p:nvPr>
        </p:nvSpPr>
        <p:spPr>
          <a:xfrm>
            <a:off x="643865" y="457200"/>
            <a:ext cx="5005095" cy="589280"/>
          </a:xfrm>
        </p:spPr>
        <p:txBody>
          <a:bodyPr>
            <a:normAutofit fontScale="90000"/>
          </a:bodyPr>
          <a:lstStyle/>
          <a:p>
            <a:r>
              <a:rPr lang="fr-CA" noProof="0">
                <a:latin typeface="Calibri" panose="020F0502020204030204" pitchFamily="34" charset="0"/>
                <a:ea typeface="Calibri" panose="020F0502020204030204" pitchFamily="34" charset="0"/>
                <a:cs typeface="Calibri" panose="020F0502020204030204" pitchFamily="34" charset="0"/>
              </a:rPr>
              <a:t>Résultats du deuxième trimestre</a:t>
            </a:r>
          </a:p>
        </p:txBody>
      </p:sp>
      <p:sp>
        <p:nvSpPr>
          <p:cNvPr id="4" name="Slide Number Placeholder 3">
            <a:extLst>
              <a:ext uri="{FF2B5EF4-FFF2-40B4-BE49-F238E27FC236}">
                <a16:creationId xmlns:a16="http://schemas.microsoft.com/office/drawing/2014/main" id="{56570F4D-DC20-F27E-AD6C-293521172D83}"/>
              </a:ext>
            </a:extLst>
          </p:cNvPr>
          <p:cNvSpPr>
            <a:spLocks noGrp="1"/>
          </p:cNvSpPr>
          <p:nvPr>
            <p:ph type="sldNum" sz="quarter" idx="12"/>
          </p:nvPr>
        </p:nvSpPr>
        <p:spPr/>
        <p:txBody>
          <a:bodyPr/>
          <a:lstStyle/>
          <a:p>
            <a:fld id="{103DDDE4-7A87-1F49-9041-0D2451D302B4}" type="slidenum">
              <a:rPr lang="fr-CA" noProof="0" smtClean="0"/>
              <a:pPr/>
              <a:t>9</a:t>
            </a:fld>
            <a:endParaRPr lang="fr-CA" noProof="0"/>
          </a:p>
        </p:txBody>
      </p:sp>
      <p:sp>
        <p:nvSpPr>
          <p:cNvPr id="8" name="TextBox 7">
            <a:extLst>
              <a:ext uri="{FF2B5EF4-FFF2-40B4-BE49-F238E27FC236}">
                <a16:creationId xmlns:a16="http://schemas.microsoft.com/office/drawing/2014/main" id="{B5BC2BB9-A416-E97C-F3E1-7FE91C3FC8F6}"/>
              </a:ext>
            </a:extLst>
          </p:cNvPr>
          <p:cNvSpPr txBox="1"/>
          <p:nvPr/>
        </p:nvSpPr>
        <p:spPr>
          <a:xfrm>
            <a:off x="643865" y="1140534"/>
            <a:ext cx="2160295" cy="400110"/>
          </a:xfrm>
          <a:prstGeom prst="rect">
            <a:avLst/>
          </a:prstGeom>
          <a:noFill/>
        </p:spPr>
        <p:txBody>
          <a:bodyPr wrap="square" rtlCol="0">
            <a:spAutoFit/>
          </a:bodyPr>
          <a:lstStyle/>
          <a:p>
            <a:r>
              <a:rPr lang="fr-CA" sz="2000" b="1" noProof="0">
                <a:solidFill>
                  <a:srgbClr val="0068A6"/>
                </a:solidFill>
              </a:rPr>
              <a:t>Chiffre d’affaires</a:t>
            </a:r>
            <a:endParaRPr lang="fr-CA" sz="2000" noProof="0">
              <a:solidFill>
                <a:srgbClr val="0068A6"/>
              </a:solidFill>
            </a:endParaRPr>
          </a:p>
        </p:txBody>
      </p:sp>
      <p:sp>
        <p:nvSpPr>
          <p:cNvPr id="9" name="Arrow: Up 8">
            <a:extLst>
              <a:ext uri="{FF2B5EF4-FFF2-40B4-BE49-F238E27FC236}">
                <a16:creationId xmlns:a16="http://schemas.microsoft.com/office/drawing/2014/main" id="{AD69202E-1DA9-BF37-EDF1-ED19B5E771C7}"/>
              </a:ext>
            </a:extLst>
          </p:cNvPr>
          <p:cNvSpPr/>
          <p:nvPr/>
        </p:nvSpPr>
        <p:spPr>
          <a:xfrm rot="10800000">
            <a:off x="1679535" y="1623517"/>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noProof="0">
              <a:solidFill>
                <a:schemeClr val="accent6">
                  <a:lumMod val="50000"/>
                </a:schemeClr>
              </a:solidFill>
            </a:endParaRPr>
          </a:p>
        </p:txBody>
      </p:sp>
      <p:sp>
        <p:nvSpPr>
          <p:cNvPr id="10" name="TextBox 9">
            <a:extLst>
              <a:ext uri="{FF2B5EF4-FFF2-40B4-BE49-F238E27FC236}">
                <a16:creationId xmlns:a16="http://schemas.microsoft.com/office/drawing/2014/main" id="{1A59F3FB-8341-DE46-516F-75664B5AE91E}"/>
              </a:ext>
            </a:extLst>
          </p:cNvPr>
          <p:cNvSpPr txBox="1"/>
          <p:nvPr/>
        </p:nvSpPr>
        <p:spPr>
          <a:xfrm>
            <a:off x="643865" y="1550064"/>
            <a:ext cx="966931" cy="369332"/>
          </a:xfrm>
          <a:prstGeom prst="rect">
            <a:avLst/>
          </a:prstGeom>
          <a:noFill/>
        </p:spPr>
        <p:txBody>
          <a:bodyPr wrap="none" rtlCol="0">
            <a:spAutoFit/>
          </a:bodyPr>
          <a:lstStyle/>
          <a:p>
            <a:r>
              <a:rPr lang="fr-CA" b="1" noProof="0"/>
              <a:t>67,6 M$</a:t>
            </a:r>
          </a:p>
        </p:txBody>
      </p:sp>
      <p:sp>
        <p:nvSpPr>
          <p:cNvPr id="11" name="TextBox 10">
            <a:extLst>
              <a:ext uri="{FF2B5EF4-FFF2-40B4-BE49-F238E27FC236}">
                <a16:creationId xmlns:a16="http://schemas.microsoft.com/office/drawing/2014/main" id="{81C1BE4B-A1E4-D6E6-4788-7AFE15D3D709}"/>
              </a:ext>
            </a:extLst>
          </p:cNvPr>
          <p:cNvSpPr txBox="1"/>
          <p:nvPr/>
        </p:nvSpPr>
        <p:spPr>
          <a:xfrm>
            <a:off x="2075795" y="1550064"/>
            <a:ext cx="2975366" cy="369332"/>
          </a:xfrm>
          <a:prstGeom prst="rect">
            <a:avLst/>
          </a:prstGeom>
          <a:noFill/>
        </p:spPr>
        <p:txBody>
          <a:bodyPr wrap="none" rtlCol="0">
            <a:spAutoFit/>
          </a:bodyPr>
          <a:lstStyle/>
          <a:p>
            <a:r>
              <a:rPr lang="fr-CA" b="1" noProof="0"/>
              <a:t>13,0 % vs. exercice précédent</a:t>
            </a:r>
            <a:endParaRPr lang="fr-CA" i="1" noProof="0"/>
          </a:p>
        </p:txBody>
      </p:sp>
      <p:sp>
        <p:nvSpPr>
          <p:cNvPr id="12" name="TextBox 11">
            <a:extLst>
              <a:ext uri="{FF2B5EF4-FFF2-40B4-BE49-F238E27FC236}">
                <a16:creationId xmlns:a16="http://schemas.microsoft.com/office/drawing/2014/main" id="{007F2CB2-E3CA-FB60-A75C-FD963952F113}"/>
              </a:ext>
            </a:extLst>
          </p:cNvPr>
          <p:cNvSpPr txBox="1"/>
          <p:nvPr/>
        </p:nvSpPr>
        <p:spPr>
          <a:xfrm>
            <a:off x="367862" y="3399979"/>
            <a:ext cx="5728138" cy="3000821"/>
          </a:xfrm>
          <a:prstGeom prst="rect">
            <a:avLst/>
          </a:prstGeom>
          <a:noFill/>
        </p:spPr>
        <p:txBody>
          <a:bodyPr wrap="square">
            <a:spAutoFit/>
          </a:bodyPr>
          <a:lstStyle/>
          <a:p>
            <a:pPr marL="360000" lvl="1" indent="-180000">
              <a:lnSpc>
                <a:spcPct val="100000"/>
              </a:lnSpc>
              <a:spcBef>
                <a:spcPts val="1200"/>
              </a:spcBef>
              <a:buFont typeface="Arial" panose="020B0604020202020204" pitchFamily="34" charset="0"/>
              <a:buChar char="•"/>
            </a:pPr>
            <a:r>
              <a:rPr lang="fr-CA" noProof="0">
                <a:latin typeface="+mn-lt"/>
                <a:cs typeface="Calibri" panose="020F0502020204030204" pitchFamily="34" charset="0"/>
              </a:rPr>
              <a:t>Baisse du chiffre d’affaires des opérations en Amérique du </a:t>
            </a:r>
            <a:r>
              <a:rPr lang="fr-CA" noProof="0">
                <a:cs typeface="Calibri" panose="020F0502020204030204" pitchFamily="34" charset="0"/>
              </a:rPr>
              <a:t>N</a:t>
            </a:r>
            <a:r>
              <a:rPr lang="fr-CA" noProof="0">
                <a:latin typeface="+mn-lt"/>
                <a:cs typeface="Calibri" panose="020F0502020204030204" pitchFamily="34" charset="0"/>
              </a:rPr>
              <a:t>ord et en Italie attribuable au report d’expéditions </a:t>
            </a:r>
            <a:r>
              <a:rPr lang="fr-CA" noProof="0">
                <a:cs typeface="Calibri" panose="020F0502020204030204" pitchFamily="34" charset="0"/>
              </a:rPr>
              <a:t>au deuxième semestre de l’exercice</a:t>
            </a:r>
            <a:endParaRPr lang="fr-CA" noProof="0">
              <a:latin typeface="+mn-lt"/>
              <a:cs typeface="Calibri" panose="020F0502020204030204" pitchFamily="34" charset="0"/>
            </a:endParaRPr>
          </a:p>
          <a:p>
            <a:pPr marL="360000" lvl="1" indent="-180000">
              <a:lnSpc>
                <a:spcPct val="100000"/>
              </a:lnSpc>
              <a:spcBef>
                <a:spcPts val="1200"/>
              </a:spcBef>
              <a:buFont typeface="Arial" panose="020B0604020202020204" pitchFamily="34" charset="0"/>
              <a:buChar char="•"/>
            </a:pPr>
            <a:r>
              <a:rPr lang="fr-CA" noProof="0">
                <a:cs typeface="Calibri" panose="020F0502020204030204" pitchFamily="34" charset="0"/>
              </a:rPr>
              <a:t>Perturbations liées aux tarifs douaniers</a:t>
            </a:r>
          </a:p>
          <a:p>
            <a:pPr marL="360000" lvl="1" indent="-180000">
              <a:lnSpc>
                <a:spcPct val="100000"/>
              </a:lnSpc>
              <a:spcBef>
                <a:spcPts val="1200"/>
              </a:spcBef>
              <a:buFont typeface="Arial" panose="020B0604020202020204" pitchFamily="34" charset="0"/>
              <a:buChar char="•"/>
            </a:pPr>
            <a:r>
              <a:rPr lang="fr-CA" noProof="0">
                <a:latin typeface="+mn-lt"/>
                <a:cs typeface="Calibri" panose="020F0502020204030204" pitchFamily="34" charset="0"/>
              </a:rPr>
              <a:t>Facteurs en partie contrebalancés par :</a:t>
            </a:r>
          </a:p>
          <a:p>
            <a:pPr marL="540000" lvl="2" indent="-180000">
              <a:spcBef>
                <a:spcPts val="600"/>
              </a:spcBef>
              <a:buFont typeface="Arial" panose="020B0604020202020204" pitchFamily="34" charset="0"/>
              <a:buChar char="•"/>
            </a:pPr>
            <a:r>
              <a:rPr lang="fr-CA" sz="1600" noProof="0">
                <a:cs typeface="Calibri" panose="020F0502020204030204" pitchFamily="34" charset="0"/>
              </a:rPr>
              <a:t>Hausse du chiffre d’affaires en Corée, Inde et Chine</a:t>
            </a:r>
            <a:endParaRPr lang="fr-CA" sz="1600" noProof="0">
              <a:latin typeface="+mn-lt"/>
              <a:cs typeface="Calibri" panose="020F0502020204030204" pitchFamily="34" charset="0"/>
            </a:endParaRPr>
          </a:p>
          <a:p>
            <a:pPr marL="540000" lvl="2" indent="-180000">
              <a:spcBef>
                <a:spcPts val="600"/>
              </a:spcBef>
              <a:buFont typeface="Arial" panose="020B0604020202020204" pitchFamily="34" charset="0"/>
              <a:buChar char="•"/>
            </a:pPr>
            <a:r>
              <a:rPr lang="fr-CA" sz="1600" noProof="0">
                <a:cs typeface="Calibri" panose="020F0502020204030204" pitchFamily="34" charset="0"/>
              </a:rPr>
              <a:t>Hausse du chiffre d’affaires des activités </a:t>
            </a:r>
            <a:r>
              <a:rPr lang="fr-CA" sz="1600" noProof="0">
                <a:latin typeface="+mn-lt"/>
                <a:cs typeface="Calibri" panose="020F0502020204030204" pitchFamily="34" charset="0"/>
              </a:rPr>
              <a:t>MRO en Amérique du </a:t>
            </a:r>
            <a:r>
              <a:rPr lang="fr-CA" sz="1600" noProof="0">
                <a:cs typeface="Calibri" panose="020F0502020204030204" pitchFamily="34" charset="0"/>
              </a:rPr>
              <a:t>N</a:t>
            </a:r>
            <a:r>
              <a:rPr lang="fr-CA" sz="1600" noProof="0">
                <a:latin typeface="+mn-lt"/>
                <a:cs typeface="Calibri" panose="020F0502020204030204" pitchFamily="34" charset="0"/>
              </a:rPr>
              <a:t>ord</a:t>
            </a:r>
          </a:p>
          <a:p>
            <a:pPr marL="540000" lvl="2" indent="-180000">
              <a:spcBef>
                <a:spcPts val="600"/>
              </a:spcBef>
              <a:buFont typeface="Arial" panose="020B0604020202020204" pitchFamily="34" charset="0"/>
              <a:buChar char="•"/>
            </a:pPr>
            <a:r>
              <a:rPr lang="fr-CA" sz="1600" noProof="0">
                <a:cs typeface="Calibri" panose="020F0502020204030204" pitchFamily="34" charset="0"/>
              </a:rPr>
              <a:t>Impact favorable des taux de change</a:t>
            </a:r>
            <a:endParaRPr lang="fr-CA" sz="1600" noProof="0">
              <a:latin typeface="+mn-lt"/>
              <a:cs typeface="Calibri" panose="020F0502020204030204" pitchFamily="34" charset="0"/>
            </a:endParaRPr>
          </a:p>
        </p:txBody>
      </p:sp>
      <p:graphicFrame>
        <p:nvGraphicFramePr>
          <p:cNvPr id="22" name="Chart 21">
            <a:extLst>
              <a:ext uri="{FF2B5EF4-FFF2-40B4-BE49-F238E27FC236}">
                <a16:creationId xmlns:a16="http://schemas.microsoft.com/office/drawing/2014/main" id="{06AA35C8-82F7-B1FE-F903-3BB0D55D38A6}"/>
              </a:ext>
            </a:extLst>
          </p:cNvPr>
          <p:cNvGraphicFramePr/>
          <p:nvPr>
            <p:extLst>
              <p:ext uri="{D42A27DB-BD31-4B8C-83A1-F6EECF244321}">
                <p14:modId xmlns:p14="http://schemas.microsoft.com/office/powerpoint/2010/main" val="4185340834"/>
              </p:ext>
            </p:extLst>
          </p:nvPr>
        </p:nvGraphicFramePr>
        <p:xfrm>
          <a:off x="6902008" y="457200"/>
          <a:ext cx="4251961" cy="25822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2FECD2C4-874A-D51B-F1E0-9A665D45D5B6}"/>
              </a:ext>
            </a:extLst>
          </p:cNvPr>
          <p:cNvGraphicFramePr/>
          <p:nvPr>
            <p:extLst>
              <p:ext uri="{D42A27DB-BD31-4B8C-83A1-F6EECF244321}">
                <p14:modId xmlns:p14="http://schemas.microsoft.com/office/powerpoint/2010/main" val="3763479770"/>
              </p:ext>
            </p:extLst>
          </p:nvPr>
        </p:nvGraphicFramePr>
        <p:xfrm>
          <a:off x="9610096" y="3746974"/>
          <a:ext cx="2345184" cy="2340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
            <a:extLst>
              <a:ext uri="{FF2B5EF4-FFF2-40B4-BE49-F238E27FC236}">
                <a16:creationId xmlns:a16="http://schemas.microsoft.com/office/drawing/2014/main" id="{906D18FB-E353-7F40-ADF2-52428893CD52}"/>
              </a:ext>
            </a:extLst>
          </p:cNvPr>
          <p:cNvGraphicFramePr>
            <a:graphicFrameLocks/>
          </p:cNvGraphicFramePr>
          <p:nvPr>
            <p:extLst>
              <p:ext uri="{D42A27DB-BD31-4B8C-83A1-F6EECF244321}">
                <p14:modId xmlns:p14="http://schemas.microsoft.com/office/powerpoint/2010/main" val="1948898886"/>
              </p:ext>
            </p:extLst>
          </p:nvPr>
        </p:nvGraphicFramePr>
        <p:xfrm>
          <a:off x="6096000" y="3712184"/>
          <a:ext cx="3714750" cy="240982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4">
            <a:extLst>
              <a:ext uri="{FF2B5EF4-FFF2-40B4-BE49-F238E27FC236}">
                <a16:creationId xmlns:a16="http://schemas.microsoft.com/office/drawing/2014/main" id="{969BAA71-CFAA-3029-CE7D-92DA5CC5CAC9}"/>
              </a:ext>
            </a:extLst>
          </p:cNvPr>
          <p:cNvSpPr txBox="1"/>
          <p:nvPr/>
        </p:nvSpPr>
        <p:spPr>
          <a:xfrm>
            <a:off x="8271164" y="1331706"/>
            <a:ext cx="446809" cy="1340428"/>
          </a:xfrm>
          <a:prstGeom prst="rect">
            <a:avLst/>
          </a:prstGeom>
          <a:solidFill>
            <a:schemeClr val="accent1">
              <a:lumMod val="20000"/>
              <a:lumOff val="80000"/>
            </a:schemeClr>
          </a:solidFill>
          <a:ln>
            <a:solidFill>
              <a:schemeClr val="tx1"/>
            </a:solidFill>
            <a:prstDash val="solid"/>
          </a:ln>
        </p:spPr>
        <p:txBody>
          <a:bodyPr wrap="square" rtlCol="0">
            <a:spAutoFit/>
          </a:bodyPr>
          <a:lstStyle/>
          <a:p>
            <a:endParaRPr lang="en-CA"/>
          </a:p>
        </p:txBody>
      </p:sp>
      <p:sp>
        <p:nvSpPr>
          <p:cNvPr id="5" name="TextBox 15">
            <a:extLst>
              <a:ext uri="{FF2B5EF4-FFF2-40B4-BE49-F238E27FC236}">
                <a16:creationId xmlns:a16="http://schemas.microsoft.com/office/drawing/2014/main" id="{D055F4BF-0B2F-A47A-FA13-B8B7C4A7F315}"/>
              </a:ext>
            </a:extLst>
          </p:cNvPr>
          <p:cNvSpPr txBox="1"/>
          <p:nvPr/>
        </p:nvSpPr>
        <p:spPr>
          <a:xfrm>
            <a:off x="8188036" y="1023929"/>
            <a:ext cx="960973" cy="307777"/>
          </a:xfrm>
          <a:prstGeom prst="rect">
            <a:avLst/>
          </a:prstGeom>
          <a:noFill/>
        </p:spPr>
        <p:txBody>
          <a:bodyPr wrap="square" rtlCol="0">
            <a:spAutoFit/>
          </a:bodyPr>
          <a:lstStyle/>
          <a:p>
            <a:r>
              <a:rPr lang="fr-CA" sz="1400" b="1">
                <a:solidFill>
                  <a:schemeClr val="tx1">
                    <a:lumMod val="75000"/>
                    <a:lumOff val="25000"/>
                  </a:schemeClr>
                </a:solidFill>
                <a:latin typeface="Aptos" panose="020B0004020202020204" pitchFamily="34" charset="0"/>
              </a:rPr>
              <a:t>72,5 $*</a:t>
            </a:r>
            <a:endParaRPr lang="en-CA" sz="1400" b="1">
              <a:solidFill>
                <a:schemeClr val="tx1">
                  <a:lumMod val="75000"/>
                  <a:lumOff val="25000"/>
                </a:schemeClr>
              </a:solidFill>
              <a:latin typeface="Aptos" panose="020B0004020202020204" pitchFamily="34" charset="0"/>
            </a:endParaRPr>
          </a:p>
        </p:txBody>
      </p:sp>
      <p:sp>
        <p:nvSpPr>
          <p:cNvPr id="15" name="TextBox 16">
            <a:extLst>
              <a:ext uri="{FF2B5EF4-FFF2-40B4-BE49-F238E27FC236}">
                <a16:creationId xmlns:a16="http://schemas.microsoft.com/office/drawing/2014/main" id="{56BE5904-305F-4043-D6F7-385F2CCE76A9}"/>
              </a:ext>
            </a:extLst>
          </p:cNvPr>
          <p:cNvSpPr txBox="1"/>
          <p:nvPr/>
        </p:nvSpPr>
        <p:spPr>
          <a:xfrm>
            <a:off x="6312477" y="6413463"/>
            <a:ext cx="4364182" cy="276999"/>
          </a:xfrm>
          <a:prstGeom prst="rect">
            <a:avLst/>
          </a:prstGeom>
          <a:noFill/>
        </p:spPr>
        <p:txBody>
          <a:bodyPr wrap="square" rtlCol="0">
            <a:spAutoFit/>
          </a:bodyPr>
          <a:lstStyle/>
          <a:p>
            <a:r>
              <a:rPr lang="fr-CA" sz="1200" noProof="0">
                <a:solidFill>
                  <a:srgbClr val="3D4856"/>
                </a:solidFill>
              </a:rPr>
              <a:t>* Excluant les revenus non récurrents.</a:t>
            </a:r>
          </a:p>
        </p:txBody>
      </p:sp>
      <p:sp>
        <p:nvSpPr>
          <p:cNvPr id="16" name="Arrow: Up 17">
            <a:extLst>
              <a:ext uri="{FF2B5EF4-FFF2-40B4-BE49-F238E27FC236}">
                <a16:creationId xmlns:a16="http://schemas.microsoft.com/office/drawing/2014/main" id="{CA8DDB32-F4DA-11D7-820E-FAE02AA9E356}"/>
              </a:ext>
            </a:extLst>
          </p:cNvPr>
          <p:cNvSpPr/>
          <p:nvPr/>
        </p:nvSpPr>
        <p:spPr>
          <a:xfrm rot="10800000">
            <a:off x="1688396" y="2893356"/>
            <a:ext cx="276225" cy="238125"/>
          </a:xfrm>
          <a:prstGeom prst="upArrow">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accent6">
                  <a:lumMod val="50000"/>
                </a:schemeClr>
              </a:solidFill>
            </a:endParaRPr>
          </a:p>
        </p:txBody>
      </p:sp>
      <p:sp>
        <p:nvSpPr>
          <p:cNvPr id="17" name="TextBox 18">
            <a:extLst>
              <a:ext uri="{FF2B5EF4-FFF2-40B4-BE49-F238E27FC236}">
                <a16:creationId xmlns:a16="http://schemas.microsoft.com/office/drawing/2014/main" id="{0FD4AF09-5D09-132C-B13D-C1528BC8E325}"/>
              </a:ext>
            </a:extLst>
          </p:cNvPr>
          <p:cNvSpPr txBox="1"/>
          <p:nvPr/>
        </p:nvSpPr>
        <p:spPr>
          <a:xfrm>
            <a:off x="643865" y="2817780"/>
            <a:ext cx="966931" cy="369332"/>
          </a:xfrm>
          <a:prstGeom prst="rect">
            <a:avLst/>
          </a:prstGeom>
          <a:noFill/>
        </p:spPr>
        <p:txBody>
          <a:bodyPr wrap="none" rtlCol="0">
            <a:spAutoFit/>
          </a:bodyPr>
          <a:lstStyle/>
          <a:p>
            <a:r>
              <a:rPr lang="en-CA" b="1"/>
              <a:t>67,6 M$</a:t>
            </a:r>
          </a:p>
        </p:txBody>
      </p:sp>
      <p:sp>
        <p:nvSpPr>
          <p:cNvPr id="18" name="TextBox 19">
            <a:extLst>
              <a:ext uri="{FF2B5EF4-FFF2-40B4-BE49-F238E27FC236}">
                <a16:creationId xmlns:a16="http://schemas.microsoft.com/office/drawing/2014/main" id="{78085F8D-E1FA-1D85-5CB1-5FA59741E802}"/>
              </a:ext>
            </a:extLst>
          </p:cNvPr>
          <p:cNvSpPr txBox="1"/>
          <p:nvPr/>
        </p:nvSpPr>
        <p:spPr>
          <a:xfrm>
            <a:off x="2093517" y="2827753"/>
            <a:ext cx="2858347" cy="369332"/>
          </a:xfrm>
          <a:prstGeom prst="rect">
            <a:avLst/>
          </a:prstGeom>
          <a:noFill/>
        </p:spPr>
        <p:txBody>
          <a:bodyPr wrap="none" rtlCol="0">
            <a:spAutoFit/>
          </a:bodyPr>
          <a:lstStyle/>
          <a:p>
            <a:r>
              <a:rPr lang="fr-CA" b="1" noProof="0"/>
              <a:t>6,7 % vs. exercice précédent</a:t>
            </a:r>
            <a:endParaRPr lang="fr-CA" i="1" noProof="0"/>
          </a:p>
        </p:txBody>
      </p:sp>
      <p:sp>
        <p:nvSpPr>
          <p:cNvPr id="19" name="TextBox 20">
            <a:extLst>
              <a:ext uri="{FF2B5EF4-FFF2-40B4-BE49-F238E27FC236}">
                <a16:creationId xmlns:a16="http://schemas.microsoft.com/office/drawing/2014/main" id="{A3651966-53DC-40C2-5CC5-BD0F0EE564FB}"/>
              </a:ext>
            </a:extLst>
          </p:cNvPr>
          <p:cNvSpPr txBox="1"/>
          <p:nvPr/>
        </p:nvSpPr>
        <p:spPr>
          <a:xfrm>
            <a:off x="643865" y="2104368"/>
            <a:ext cx="5209025" cy="646331"/>
          </a:xfrm>
          <a:prstGeom prst="rect">
            <a:avLst/>
          </a:prstGeom>
          <a:noFill/>
        </p:spPr>
        <p:txBody>
          <a:bodyPr wrap="square" rtlCol="0">
            <a:spAutoFit/>
          </a:bodyPr>
          <a:lstStyle/>
          <a:p>
            <a:r>
              <a:rPr lang="fr-CA" b="1" noProof="0">
                <a:solidFill>
                  <a:srgbClr val="0068A6"/>
                </a:solidFill>
              </a:rPr>
              <a:t>Excluant les revenus non récurrents de 5,2 M$ de l’exercice précédent</a:t>
            </a:r>
            <a:endParaRPr lang="fr-CA" noProof="0">
              <a:solidFill>
                <a:srgbClr val="0068A6"/>
              </a:solidFill>
            </a:endParaRPr>
          </a:p>
        </p:txBody>
      </p:sp>
    </p:spTree>
    <p:extLst>
      <p:ext uri="{BB962C8B-B14F-4D97-AF65-F5344CB8AC3E}">
        <p14:creationId xmlns:p14="http://schemas.microsoft.com/office/powerpoint/2010/main" val="3181993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a52639a-c8bb-4354-b317-c0f94d6bbf5b">
      <Terms xmlns="http://schemas.microsoft.com/office/infopath/2007/PartnerControls"/>
    </lcf76f155ced4ddcb4097134ff3c332f>
    <TaxCatchAll xmlns="9c0c91df-72ab-4e5d-9510-35333971bae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D6608C62567243B9AF2088BE0FA8E5" ma:contentTypeVersion="19" ma:contentTypeDescription="Create a new document." ma:contentTypeScope="" ma:versionID="f8ac428184438c44980b2fe93675234a">
  <xsd:schema xmlns:xsd="http://www.w3.org/2001/XMLSchema" xmlns:xs="http://www.w3.org/2001/XMLSchema" xmlns:p="http://schemas.microsoft.com/office/2006/metadata/properties" xmlns:ns2="9c0c91df-72ab-4e5d-9510-35333971baea" xmlns:ns3="ea52639a-c8bb-4354-b317-c0f94d6bbf5b" targetNamespace="http://schemas.microsoft.com/office/2006/metadata/properties" ma:root="true" ma:fieldsID="8ea2a85815f3dbfefefb38629823c5ff" ns2:_="" ns3:_="">
    <xsd:import namespace="9c0c91df-72ab-4e5d-9510-35333971baea"/>
    <xsd:import namespace="ea52639a-c8bb-4354-b317-c0f94d6bbf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0c91df-72ab-4e5d-9510-35333971ba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5456a1d-9ae8-4572-ac51-d7248bebb415}" ma:internalName="TaxCatchAll" ma:showField="CatchAllData" ma:web="9c0c91df-72ab-4e5d-9510-35333971ba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a52639a-c8bb-4354-b317-c0f94d6bbf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23d7033-1feb-492a-8dd5-c059e79a28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78CAE4-76CF-4894-81A6-F226D736D1EF}">
  <ds:schemaRefs>
    <ds:schemaRef ds:uri="9c0c91df-72ab-4e5d-9510-35333971baea"/>
    <ds:schemaRef ds:uri="ea52639a-c8bb-4354-b317-c0f94d6bbf5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ACDBCF4-DA7D-4AC3-9FED-BD88D70853F9}">
  <ds:schemaRefs>
    <ds:schemaRef ds:uri="9c0c91df-72ab-4e5d-9510-35333971baea"/>
    <ds:schemaRef ds:uri="ea52639a-c8bb-4354-b317-c0f94d6bbf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4CA4D87-FEEE-4D99-996C-166CEF2ED2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0</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T2-E2026 Présentation aux investisseurs</vt:lpstr>
      <vt:lpstr>Avis de non-responsabilité</vt:lpstr>
      <vt:lpstr>James A. Mannebach</vt:lpstr>
      <vt:lpstr>Survol du deuxième trimestre</vt:lpstr>
      <vt:lpstr>Carnet de commandes1 et nouvelles commandes1</vt:lpstr>
      <vt:lpstr>Projets d’infrastructure accélérés</vt:lpstr>
      <vt:lpstr>En conclusion</vt:lpstr>
      <vt:lpstr>Rishi Sharma</vt:lpstr>
      <vt:lpstr>Résultats du deuxième trimestre</vt:lpstr>
      <vt:lpstr>Résultats du deuxième trimestre</vt:lpstr>
      <vt:lpstr>Résultats du 1er semestre</vt:lpstr>
      <vt:lpstr>Flux de trésorerie et  situation financière</vt:lpstr>
      <vt:lpstr>PowerPoint Presentation</vt:lpstr>
      <vt:lpstr>Annexe</vt:lpstr>
      <vt:lpstr>Mesures hors IFRS et mesures financières supplémentaires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Steeve Ha</dc:creator>
  <cp:revision>1</cp:revision>
  <cp:lastPrinted>2025-10-09T18:29:38Z</cp:lastPrinted>
  <dcterms:created xsi:type="dcterms:W3CDTF">2023-12-21T12:42:06Z</dcterms:created>
  <dcterms:modified xsi:type="dcterms:W3CDTF">2025-10-09T18:42:55Z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0x010100C1D6608C62567243B9AF2088BE0FA8E5</vt:lpwstr>
  </property>
  <property fmtid="{D5CDD505-2E9C-101B-9397-08002B2CF9AE}" pid="3" name="MediaServiceImageTags">
    <vt:lpwstr/>
  </property>
</Properties>
</file>