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b" ContentType="application/vnd.ms-excel.sheet.binary.macroEnabled.12"/>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4"/>
  </p:sldMasterIdLst>
  <p:notesMasterIdLst>
    <p:notesMasterId r:id="rId24"/>
  </p:notesMasterIdLst>
  <p:handoutMasterIdLst>
    <p:handoutMasterId r:id="rId25"/>
  </p:handoutMasterIdLst>
  <p:sldIdLst>
    <p:sldId id="281" r:id="rId5"/>
    <p:sldId id="328" r:id="rId6"/>
    <p:sldId id="276" r:id="rId7"/>
    <p:sldId id="277" r:id="rId8"/>
    <p:sldId id="278" r:id="rId9"/>
    <p:sldId id="282" r:id="rId10"/>
    <p:sldId id="280" r:id="rId11"/>
    <p:sldId id="283" r:id="rId12"/>
    <p:sldId id="279" r:id="rId13"/>
    <p:sldId id="275" r:id="rId14"/>
    <p:sldId id="284" r:id="rId15"/>
    <p:sldId id="285" r:id="rId16"/>
    <p:sldId id="324" r:id="rId17"/>
    <p:sldId id="325" r:id="rId18"/>
    <p:sldId id="327" r:id="rId19"/>
    <p:sldId id="326" r:id="rId20"/>
    <p:sldId id="260" r:id="rId21"/>
    <p:sldId id="263" r:id="rId22"/>
    <p:sldId id="261" r:id="rId23"/>
  </p:sldIdLst>
  <p:sldSz cx="12192000" cy="6858000"/>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4856"/>
    <a:srgbClr val="0067A6"/>
    <a:srgbClr val="FFC50D"/>
    <a:srgbClr val="DAE3F3"/>
    <a:srgbClr val="0068A6"/>
    <a:srgbClr val="C8C9D5"/>
    <a:srgbClr val="EAEFF1"/>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78E352-C026-438A-A0D1-BB3ADAC81219}" v="64" dt="2025-07-04T15:53:58.0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94658"/>
  </p:normalViewPr>
  <p:slideViewPr>
    <p:cSldViewPr snapToGrid="0">
      <p:cViewPr varScale="1">
        <p:scale>
          <a:sx n="75" d="100"/>
          <a:sy n="75" d="100"/>
        </p:scale>
        <p:origin x="1267" y="43"/>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5" d="100"/>
          <a:sy n="45" d="100"/>
        </p:scale>
        <p:origin x="2744" y="5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Goulet" userId="66822c42-7f9f-4dcf-8824-f476d7aa9280" providerId="ADAL" clId="{EBA2C694-1EB0-4345-8DED-CDC7A3684757}"/>
    <pc:docChg chg="undo redo custSel modSld modNotesMaster modHandout">
      <pc:chgData name="Martin Goulet" userId="66822c42-7f9f-4dcf-8824-f476d7aa9280" providerId="ADAL" clId="{EBA2C694-1EB0-4345-8DED-CDC7A3684757}" dt="2025-07-04T17:06:48.636" v="515" actId="6549"/>
      <pc:docMkLst>
        <pc:docMk/>
      </pc:docMkLst>
      <pc:sldChg chg="modSp mod">
        <pc:chgData name="Martin Goulet" userId="66822c42-7f9f-4dcf-8824-f476d7aa9280" providerId="ADAL" clId="{EBA2C694-1EB0-4345-8DED-CDC7A3684757}" dt="2025-07-04T17:06:48.636" v="515" actId="6549"/>
        <pc:sldMkLst>
          <pc:docMk/>
          <pc:sldMk cId="1793639124" sldId="277"/>
        </pc:sldMkLst>
        <pc:spChg chg="mod">
          <ac:chgData name="Martin Goulet" userId="66822c42-7f9f-4dcf-8824-f476d7aa9280" providerId="ADAL" clId="{EBA2C694-1EB0-4345-8DED-CDC7A3684757}" dt="2025-07-04T17:06:48.636" v="515" actId="6549"/>
          <ac:spMkLst>
            <pc:docMk/>
            <pc:sldMk cId="1793639124" sldId="277"/>
            <ac:spMk id="3" creationId="{CECB6370-3D54-D71E-9B2F-11C433D87CCA}"/>
          </ac:spMkLst>
        </pc:spChg>
        <pc:spChg chg="mod">
          <ac:chgData name="Martin Goulet" userId="66822c42-7f9f-4dcf-8824-f476d7aa9280" providerId="ADAL" clId="{EBA2C694-1EB0-4345-8DED-CDC7A3684757}" dt="2025-07-03T19:22:26.548" v="105" actId="20577"/>
          <ac:spMkLst>
            <pc:docMk/>
            <pc:sldMk cId="1793639124" sldId="277"/>
            <ac:spMk id="5" creationId="{656FA254-007A-9FC8-0AF4-5DB40AF8B9CC}"/>
          </ac:spMkLst>
        </pc:spChg>
      </pc:sldChg>
      <pc:sldChg chg="modSp mod">
        <pc:chgData name="Martin Goulet" userId="66822c42-7f9f-4dcf-8824-f476d7aa9280" providerId="ADAL" clId="{EBA2C694-1EB0-4345-8DED-CDC7A3684757}" dt="2025-07-04T15:16:12.228" v="444" actId="6549"/>
        <pc:sldMkLst>
          <pc:docMk/>
          <pc:sldMk cId="2923248867" sldId="278"/>
        </pc:sldMkLst>
        <pc:spChg chg="mod">
          <ac:chgData name="Martin Goulet" userId="66822c42-7f9f-4dcf-8824-f476d7aa9280" providerId="ADAL" clId="{EBA2C694-1EB0-4345-8DED-CDC7A3684757}" dt="2025-07-04T15:16:12.228" v="444" actId="6549"/>
          <ac:spMkLst>
            <pc:docMk/>
            <pc:sldMk cId="2923248867" sldId="278"/>
            <ac:spMk id="4" creationId="{6730F6C4-F32B-9C70-A5DB-377EA83BAF59}"/>
          </ac:spMkLst>
        </pc:spChg>
      </pc:sldChg>
      <pc:sldChg chg="modSp mod">
        <pc:chgData name="Martin Goulet" userId="66822c42-7f9f-4dcf-8824-f476d7aa9280" providerId="ADAL" clId="{EBA2C694-1EB0-4345-8DED-CDC7A3684757}" dt="2025-07-03T19:31:34.973" v="189" actId="20577"/>
        <pc:sldMkLst>
          <pc:docMk/>
          <pc:sldMk cId="2227862894" sldId="280"/>
        </pc:sldMkLst>
        <pc:spChg chg="mod">
          <ac:chgData name="Martin Goulet" userId="66822c42-7f9f-4dcf-8824-f476d7aa9280" providerId="ADAL" clId="{EBA2C694-1EB0-4345-8DED-CDC7A3684757}" dt="2025-07-03T19:31:34.973" v="189" actId="20577"/>
          <ac:spMkLst>
            <pc:docMk/>
            <pc:sldMk cId="2227862894" sldId="280"/>
            <ac:spMk id="16" creationId="{4C29914D-0388-257B-0228-EDF96944A8AF}"/>
          </ac:spMkLst>
        </pc:spChg>
      </pc:sldChg>
      <pc:sldChg chg="modSp mod">
        <pc:chgData name="Martin Goulet" userId="66822c42-7f9f-4dcf-8824-f476d7aa9280" providerId="ADAL" clId="{EBA2C694-1EB0-4345-8DED-CDC7A3684757}" dt="2025-07-04T15:19:25.082" v="477" actId="403"/>
        <pc:sldMkLst>
          <pc:docMk/>
          <pc:sldMk cId="3299800189" sldId="282"/>
        </pc:sldMkLst>
        <pc:spChg chg="mod">
          <ac:chgData name="Martin Goulet" userId="66822c42-7f9f-4dcf-8824-f476d7aa9280" providerId="ADAL" clId="{EBA2C694-1EB0-4345-8DED-CDC7A3684757}" dt="2025-07-04T15:19:25.082" v="477" actId="403"/>
          <ac:spMkLst>
            <pc:docMk/>
            <pc:sldMk cId="3299800189" sldId="282"/>
            <ac:spMk id="2" creationId="{03C001D8-C78D-9437-14BF-9650E7DF23E1}"/>
          </ac:spMkLst>
        </pc:spChg>
        <pc:spChg chg="mod">
          <ac:chgData name="Martin Goulet" userId="66822c42-7f9f-4dcf-8824-f476d7aa9280" providerId="ADAL" clId="{EBA2C694-1EB0-4345-8DED-CDC7A3684757}" dt="2025-07-04T15:19:09.475" v="476" actId="1076"/>
          <ac:spMkLst>
            <pc:docMk/>
            <pc:sldMk cId="3299800189" sldId="282"/>
            <ac:spMk id="4" creationId="{12971503-49CD-FE62-1193-F1BB4C874923}"/>
          </ac:spMkLst>
        </pc:spChg>
      </pc:sldChg>
      <pc:sldChg chg="modSp mod">
        <pc:chgData name="Martin Goulet" userId="66822c42-7f9f-4dcf-8824-f476d7aa9280" providerId="ADAL" clId="{EBA2C694-1EB0-4345-8DED-CDC7A3684757}" dt="2025-07-04T15:24:48.891" v="498" actId="14100"/>
        <pc:sldMkLst>
          <pc:docMk/>
          <pc:sldMk cId="1058856172" sldId="283"/>
        </pc:sldMkLst>
        <pc:spChg chg="mod">
          <ac:chgData name="Martin Goulet" userId="66822c42-7f9f-4dcf-8824-f476d7aa9280" providerId="ADAL" clId="{EBA2C694-1EB0-4345-8DED-CDC7A3684757}" dt="2025-07-04T15:24:48.891" v="498" actId="14100"/>
          <ac:spMkLst>
            <pc:docMk/>
            <pc:sldMk cId="1058856172" sldId="283"/>
            <ac:spMk id="2" creationId="{55A3F5A4-EB78-47E0-6EE1-B36025D4F0F5}"/>
          </ac:spMkLst>
        </pc:spChg>
      </pc:sldChg>
      <pc:sldChg chg="modSp mod">
        <pc:chgData name="Martin Goulet" userId="66822c42-7f9f-4dcf-8824-f476d7aa9280" providerId="ADAL" clId="{EBA2C694-1EB0-4345-8DED-CDC7A3684757}" dt="2025-07-04T15:26:22.752" v="505" actId="1076"/>
        <pc:sldMkLst>
          <pc:docMk/>
          <pc:sldMk cId="2212844983" sldId="285"/>
        </pc:sldMkLst>
        <pc:spChg chg="mod">
          <ac:chgData name="Martin Goulet" userId="66822c42-7f9f-4dcf-8824-f476d7aa9280" providerId="ADAL" clId="{EBA2C694-1EB0-4345-8DED-CDC7A3684757}" dt="2025-07-04T15:26:22.752" v="505" actId="1076"/>
          <ac:spMkLst>
            <pc:docMk/>
            <pc:sldMk cId="2212844983" sldId="285"/>
            <ac:spMk id="8" creationId="{A1195E91-E502-D87C-9D9F-636940AFA3F4}"/>
          </ac:spMkLst>
        </pc:spChg>
      </pc:sldChg>
      <pc:sldChg chg="modSp mod">
        <pc:chgData name="Martin Goulet" userId="66822c42-7f9f-4dcf-8824-f476d7aa9280" providerId="ADAL" clId="{EBA2C694-1EB0-4345-8DED-CDC7A3684757}" dt="2025-07-04T15:25:54.330" v="504" actId="20577"/>
        <pc:sldMkLst>
          <pc:docMk/>
          <pc:sldMk cId="2052311687" sldId="324"/>
        </pc:sldMkLst>
        <pc:spChg chg="mod">
          <ac:chgData name="Martin Goulet" userId="66822c42-7f9f-4dcf-8824-f476d7aa9280" providerId="ADAL" clId="{EBA2C694-1EB0-4345-8DED-CDC7A3684757}" dt="2025-07-03T19:36:59.887" v="383" actId="6549"/>
          <ac:spMkLst>
            <pc:docMk/>
            <pc:sldMk cId="2052311687" sldId="324"/>
            <ac:spMk id="3" creationId="{0153B539-303E-4A9A-FF83-A59FFABA65B4}"/>
          </ac:spMkLst>
        </pc:spChg>
        <pc:spChg chg="mod">
          <ac:chgData name="Martin Goulet" userId="66822c42-7f9f-4dcf-8824-f476d7aa9280" providerId="ADAL" clId="{EBA2C694-1EB0-4345-8DED-CDC7A3684757}" dt="2025-07-04T15:25:54.330" v="504" actId="20577"/>
          <ac:spMkLst>
            <pc:docMk/>
            <pc:sldMk cId="2052311687" sldId="324"/>
            <ac:spMk id="476" creationId="{DD6D4F70-479E-39EC-4C79-9462B644F50A}"/>
          </ac:spMkLst>
        </pc:spChg>
        <pc:graphicFrameChg chg="mod">
          <ac:chgData name="Martin Goulet" userId="66822c42-7f9f-4dcf-8824-f476d7aa9280" providerId="ADAL" clId="{EBA2C694-1EB0-4345-8DED-CDC7A3684757}" dt="2025-07-04T15:24:40.732" v="494" actId="14100"/>
          <ac:graphicFrameMkLst>
            <pc:docMk/>
            <pc:sldMk cId="2052311687" sldId="324"/>
            <ac:graphicFrameMk id="451" creationId="{EA10A27A-5A0A-A80E-2B00-F7B28E2A109D}"/>
          </ac:graphicFrameMkLst>
        </pc:graphicFrameChg>
      </pc:sldChg>
      <pc:sldChg chg="modSp mod">
        <pc:chgData name="Martin Goulet" userId="66822c42-7f9f-4dcf-8824-f476d7aa9280" providerId="ADAL" clId="{EBA2C694-1EB0-4345-8DED-CDC7A3684757}" dt="2025-07-03T19:38:33.426" v="427" actId="6549"/>
        <pc:sldMkLst>
          <pc:docMk/>
          <pc:sldMk cId="1665702105" sldId="325"/>
        </pc:sldMkLst>
        <pc:spChg chg="mod">
          <ac:chgData name="Martin Goulet" userId="66822c42-7f9f-4dcf-8824-f476d7aa9280" providerId="ADAL" clId="{EBA2C694-1EB0-4345-8DED-CDC7A3684757}" dt="2025-07-03T19:38:33.426" v="427" actId="6549"/>
          <ac:spMkLst>
            <pc:docMk/>
            <pc:sldMk cId="1665702105" sldId="325"/>
            <ac:spMk id="27" creationId="{17728C83-B11D-73BE-C610-55F0A33B8F8B}"/>
          </ac:spMkLst>
        </pc:spChg>
      </pc:sldChg>
      <pc:sldChg chg="modSp mod">
        <pc:chgData name="Martin Goulet" userId="66822c42-7f9f-4dcf-8824-f476d7aa9280" providerId="ADAL" clId="{EBA2C694-1EB0-4345-8DED-CDC7A3684757}" dt="2025-07-03T19:39:35.546" v="433" actId="14100"/>
        <pc:sldMkLst>
          <pc:docMk/>
          <pc:sldMk cId="1388751710" sldId="326"/>
        </pc:sldMkLst>
        <pc:spChg chg="mod">
          <ac:chgData name="Martin Goulet" userId="66822c42-7f9f-4dcf-8824-f476d7aa9280" providerId="ADAL" clId="{EBA2C694-1EB0-4345-8DED-CDC7A3684757}" dt="2025-07-03T19:39:35.546" v="433" actId="14100"/>
          <ac:spMkLst>
            <pc:docMk/>
            <pc:sldMk cId="1388751710" sldId="326"/>
            <ac:spMk id="4" creationId="{BCFA644A-9EE0-5882-5AF9-9F25347272E7}"/>
          </ac:spMkLst>
        </pc:spChg>
      </pc:sldChg>
    </pc:docChg>
  </pc:docChgLst>
  <pc:docChgLst>
    <pc:chgData name="Nicole Carnevale" userId="64b7011a-46bb-4a8e-b8a5-4b60babfd26c" providerId="ADAL" clId="{5678E352-C026-438A-A0D1-BB3ADAC81219}"/>
    <pc:docChg chg="undo custSel modSld">
      <pc:chgData name="Nicole Carnevale" userId="64b7011a-46bb-4a8e-b8a5-4b60babfd26c" providerId="ADAL" clId="{5678E352-C026-438A-A0D1-BB3ADAC81219}" dt="2025-07-04T15:54:08.112" v="169" actId="1038"/>
      <pc:docMkLst>
        <pc:docMk/>
      </pc:docMkLst>
      <pc:sldChg chg="addSp delSp modSp mod">
        <pc:chgData name="Nicole Carnevale" userId="64b7011a-46bb-4a8e-b8a5-4b60babfd26c" providerId="ADAL" clId="{5678E352-C026-438A-A0D1-BB3ADAC81219}" dt="2025-07-04T15:54:08.112" v="169" actId="1038"/>
        <pc:sldMkLst>
          <pc:docMk/>
          <pc:sldMk cId="2052311687" sldId="324"/>
        </pc:sldMkLst>
        <pc:spChg chg="add mod">
          <ac:chgData name="Nicole Carnevale" userId="64b7011a-46bb-4a8e-b8a5-4b60babfd26c" providerId="ADAL" clId="{5678E352-C026-438A-A0D1-BB3ADAC81219}" dt="2025-07-04T15:53:46.740" v="124" actId="1038"/>
          <ac:spMkLst>
            <pc:docMk/>
            <pc:sldMk cId="2052311687" sldId="324"/>
            <ac:spMk id="6" creationId="{272A7E16-8EAF-D565-5FE5-C6BD2DFCB57F}"/>
          </ac:spMkLst>
        </pc:spChg>
        <pc:spChg chg="add mod">
          <ac:chgData name="Nicole Carnevale" userId="64b7011a-46bb-4a8e-b8a5-4b60babfd26c" providerId="ADAL" clId="{5678E352-C026-438A-A0D1-BB3ADAC81219}" dt="2025-07-04T15:53:37.759" v="91" actId="1038"/>
          <ac:spMkLst>
            <pc:docMk/>
            <pc:sldMk cId="2052311687" sldId="324"/>
            <ac:spMk id="8" creationId="{0CDF49B5-D9A9-5F30-8C09-137D40FEE1A1}"/>
          </ac:spMkLst>
        </pc:spChg>
        <pc:spChg chg="add del mod">
          <ac:chgData name="Nicole Carnevale" userId="64b7011a-46bb-4a8e-b8a5-4b60babfd26c" providerId="ADAL" clId="{5678E352-C026-438A-A0D1-BB3ADAC81219}" dt="2025-07-04T15:54:08.112" v="169" actId="1038"/>
          <ac:spMkLst>
            <pc:docMk/>
            <pc:sldMk cId="2052311687" sldId="324"/>
            <ac:spMk id="48" creationId="{61C585D4-087D-83E5-1B43-9BC6D048CDF7}"/>
          </ac:spMkLst>
        </pc:spChg>
        <pc:spChg chg="del mod">
          <ac:chgData name="Nicole Carnevale" userId="64b7011a-46bb-4a8e-b8a5-4b60babfd26c" providerId="ADAL" clId="{5678E352-C026-438A-A0D1-BB3ADAC81219}" dt="2025-07-04T15:51:57.573" v="5" actId="21"/>
          <ac:spMkLst>
            <pc:docMk/>
            <pc:sldMk cId="2052311687" sldId="324"/>
            <ac:spMk id="51" creationId="{F06C7C5C-C593-2070-335F-1511FCFFD54C}"/>
          </ac:spMkLst>
        </pc:spChg>
        <pc:spChg chg="add del mod">
          <ac:chgData name="Nicole Carnevale" userId="64b7011a-46bb-4a8e-b8a5-4b60babfd26c" providerId="ADAL" clId="{5678E352-C026-438A-A0D1-BB3ADAC81219}" dt="2025-07-04T15:53:58.052" v="146" actId="1036"/>
          <ac:spMkLst>
            <pc:docMk/>
            <pc:sldMk cId="2052311687" sldId="324"/>
            <ac:spMk id="54" creationId="{FDBD7E71-1A7C-3B19-9642-7A63CC42962A}"/>
          </ac:spMkLst>
        </pc:spChg>
        <pc:spChg chg="del mod">
          <ac:chgData name="Nicole Carnevale" userId="64b7011a-46bb-4a8e-b8a5-4b60babfd26c" providerId="ADAL" clId="{5678E352-C026-438A-A0D1-BB3ADAC81219}" dt="2025-07-04T15:52:05.814" v="6" actId="21"/>
          <ac:spMkLst>
            <pc:docMk/>
            <pc:sldMk cId="2052311687" sldId="324"/>
            <ac:spMk id="55" creationId="{6413AF27-612A-A452-13A0-85BAC444D325}"/>
          </ac:spMkLst>
        </pc:spChg>
        <pc:spChg chg="mod">
          <ac:chgData name="Nicole Carnevale" userId="64b7011a-46bb-4a8e-b8a5-4b60babfd26c" providerId="ADAL" clId="{5678E352-C026-438A-A0D1-BB3ADAC81219}" dt="2025-07-04T15:53:10.022" v="16" actId="1076"/>
          <ac:spMkLst>
            <pc:docMk/>
            <pc:sldMk cId="2052311687" sldId="324"/>
            <ac:spMk id="56" creationId="{D7A27E0A-63F5-ACFF-0647-365ED79C2CDA}"/>
          </ac:spMkLst>
        </pc:spChg>
        <pc:cxnChg chg="mod">
          <ac:chgData name="Nicole Carnevale" userId="64b7011a-46bb-4a8e-b8a5-4b60babfd26c" providerId="ADAL" clId="{5678E352-C026-438A-A0D1-BB3ADAC81219}" dt="2025-07-04T15:53:19.876" v="59" actId="1035"/>
          <ac:cxnSpMkLst>
            <pc:docMk/>
            <pc:sldMk cId="2052311687" sldId="324"/>
            <ac:cxnSpMk id="52" creationId="{E0FC8B81-2EDD-0BD5-9DB9-B2F8138640C5}"/>
          </ac:cxnSpMkLst>
        </pc:cxn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Binary_Worksheet.xlsb"/><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Binary_Worksheet1.xlsb"/><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Binary_Worksheet2.xlsb"/><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Binary_Worksheet3.xlsb"/></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Binary_Worksheet4.xlsb"/></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Binary_Worksheet5.xlsb"/><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Binary_Worksheet6.xlsb"/></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931674398987768E-2"/>
          <c:y val="0.18445945945945946"/>
          <c:w val="0.95613665120202451"/>
          <c:h val="0.68513513513513513"/>
        </c:manualLayout>
      </c:layout>
      <c:barChart>
        <c:barDir val="col"/>
        <c:grouping val="stacked"/>
        <c:varyColors val="0"/>
        <c:ser>
          <c:idx val="0"/>
          <c:order val="0"/>
          <c:spPr>
            <a:solidFill>
              <a:srgbClr val="DAE3F3"/>
            </a:solidFill>
            <a:ln>
              <a:solidFill>
                <a:srgbClr val="3D4856"/>
              </a:solidFill>
            </a:ln>
            <a:effectLst/>
          </c:spPr>
          <c:invertIfNegative val="0"/>
          <c:dPt>
            <c:idx val="0"/>
            <c:invertIfNegative val="0"/>
            <c:bubble3D val="0"/>
            <c:spPr>
              <a:solidFill>
                <a:srgbClr val="DAE3F3"/>
              </a:solidFill>
              <a:ln>
                <a:solidFill>
                  <a:srgbClr val="3D4856"/>
                </a:solidFill>
              </a:ln>
              <a:effectLst/>
            </c:spPr>
            <c:extLst>
              <c:ext xmlns:c16="http://schemas.microsoft.com/office/drawing/2014/chart" uri="{C3380CC4-5D6E-409C-BE32-E72D297353CC}">
                <c16:uniqueId val="{00000001-61B3-4889-B9D9-22E88BB30274}"/>
              </c:ext>
            </c:extLst>
          </c:dPt>
          <c:dPt>
            <c:idx val="1"/>
            <c:invertIfNegative val="0"/>
            <c:bubble3D val="0"/>
            <c:spPr>
              <a:solidFill>
                <a:srgbClr val="0068A6"/>
              </a:solidFill>
              <a:ln>
                <a:solidFill>
                  <a:srgbClr val="3D4856"/>
                </a:solidFill>
              </a:ln>
              <a:effectLst/>
            </c:spPr>
            <c:extLst>
              <c:ext xmlns:c16="http://schemas.microsoft.com/office/drawing/2014/chart" uri="{C3380CC4-5D6E-409C-BE32-E72D297353CC}">
                <c16:uniqueId val="{00000003-61B3-4889-B9D9-22E88BB30274}"/>
              </c:ext>
            </c:extLst>
          </c:dPt>
          <c:dLbls>
            <c:dLbl>
              <c:idx val="0"/>
              <c:layout>
                <c:manualLayout>
                  <c:x val="6.748206610957653E-3"/>
                  <c:y val="-0.36554032772930412"/>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dirty="0">
                        <a:latin typeface="Arial" panose="020B0604020202020204" pitchFamily="34" charset="0"/>
                        <a:cs typeface="Arial" panose="020B0604020202020204" pitchFamily="34" charset="0"/>
                      </a:rPr>
                      <a:t>258,7</a:t>
                    </a:r>
                    <a:endParaRPr lang="en-US" dirty="0"/>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1-61B3-4889-B9D9-22E88BB30274}"/>
                </c:ext>
              </c:extLst>
            </c:dLbl>
            <c:dLbl>
              <c:idx val="1"/>
              <c:layout>
                <c:manualLayout>
                  <c:x val="3.3741033054788265E-3"/>
                  <c:y val="-0.40743221962119602"/>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dirty="0">
                        <a:latin typeface="Arial" panose="020B0604020202020204" pitchFamily="34" charset="0"/>
                        <a:cs typeface="Arial" panose="020B0604020202020204" pitchFamily="34" charset="0"/>
                      </a:rPr>
                      <a:t>295,2</a:t>
                    </a:r>
                    <a:endParaRPr lang="en-US" dirty="0"/>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3-61B3-4889-B9D9-22E88BB30274}"/>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c:formatCode>
                <c:ptCount val="2"/>
                <c:pt idx="0">
                  <c:v>258.7</c:v>
                </c:pt>
                <c:pt idx="1">
                  <c:v>295.2</c:v>
                </c:pt>
              </c:numCache>
            </c:numRef>
          </c:val>
          <c:extLst>
            <c:ext xmlns:c16="http://schemas.microsoft.com/office/drawing/2014/chart" uri="{C3380CC4-5D6E-409C-BE32-E72D297353CC}">
              <c16:uniqueId val="{00000004-61B3-4889-B9D9-22E88BB30274}"/>
            </c:ext>
          </c:extLst>
        </c:ser>
        <c:dLbls>
          <c:showLegendKey val="0"/>
          <c:showVal val="0"/>
          <c:showCatName val="0"/>
          <c:showSerName val="0"/>
          <c:showPercent val="0"/>
          <c:showBubbleSize val="0"/>
        </c:dLbls>
        <c:gapWidth val="150"/>
        <c:overlap val="100"/>
        <c:axId val="1235564064"/>
        <c:axId val="1"/>
      </c:barChart>
      <c:catAx>
        <c:axId val="1235564064"/>
        <c:scaling>
          <c:orientation val="minMax"/>
        </c:scaling>
        <c:delete val="0"/>
        <c:axPos val="b"/>
        <c:majorTickMark val="none"/>
        <c:minorTickMark val="none"/>
        <c:tickLblPos val="none"/>
        <c:spPr>
          <a:noFill/>
          <a:ln w="9525" cap="flat" cmpd="sng" algn="ctr">
            <a:solidFill>
              <a:srgbClr val="3D485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 val="min"/>
        <c:auto val="0"/>
        <c:lblAlgn val="ctr"/>
        <c:lblOffset val="100"/>
        <c:noMultiLvlLbl val="0"/>
      </c:catAx>
      <c:valAx>
        <c:axId val="1"/>
        <c:scaling>
          <c:orientation val="minMax"/>
          <c:max val="300"/>
          <c:min val="0"/>
        </c:scaling>
        <c:delete val="1"/>
        <c:axPos val="l"/>
        <c:numFmt formatCode="0.0;&quot;-&quot;0.0" sourceLinked="1"/>
        <c:majorTickMark val="none"/>
        <c:minorTickMark val="none"/>
        <c:tickLblPos val="nextTo"/>
        <c:crossAx val="1235564064"/>
        <c:crosses val="min"/>
        <c:crossBetween val="between"/>
      </c:valAx>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1931674398987768E-2"/>
          <c:y val="0.19375443577004969"/>
          <c:w val="0.95613665120202451"/>
          <c:h val="0.66926898509581267"/>
        </c:manualLayout>
      </c:layout>
      <c:barChart>
        <c:barDir val="col"/>
        <c:grouping val="stacked"/>
        <c:varyColors val="0"/>
        <c:ser>
          <c:idx val="0"/>
          <c:order val="0"/>
          <c:spPr>
            <a:solidFill>
              <a:srgbClr val="DAE3F3"/>
            </a:solidFill>
            <a:ln>
              <a:solidFill>
                <a:srgbClr val="3D4856"/>
              </a:solidFill>
            </a:ln>
            <a:effectLst/>
          </c:spPr>
          <c:invertIfNegative val="0"/>
          <c:dPt>
            <c:idx val="0"/>
            <c:invertIfNegative val="0"/>
            <c:bubble3D val="0"/>
            <c:spPr>
              <a:solidFill>
                <a:srgbClr val="DAE3F3"/>
              </a:solidFill>
              <a:ln>
                <a:solidFill>
                  <a:srgbClr val="3D4856"/>
                </a:solidFill>
              </a:ln>
              <a:effectLst/>
            </c:spPr>
            <c:extLst>
              <c:ext xmlns:c16="http://schemas.microsoft.com/office/drawing/2014/chart" uri="{C3380CC4-5D6E-409C-BE32-E72D297353CC}">
                <c16:uniqueId val="{00000001-A4FB-4AA4-880A-AF557A0B7455}"/>
              </c:ext>
            </c:extLst>
          </c:dPt>
          <c:dPt>
            <c:idx val="1"/>
            <c:invertIfNegative val="0"/>
            <c:bubble3D val="0"/>
            <c:spPr>
              <a:solidFill>
                <a:srgbClr val="0068A6"/>
              </a:solidFill>
              <a:ln>
                <a:solidFill>
                  <a:srgbClr val="3D4856"/>
                </a:solidFill>
              </a:ln>
              <a:effectLst/>
            </c:spPr>
            <c:extLst>
              <c:ext xmlns:c16="http://schemas.microsoft.com/office/drawing/2014/chart" uri="{C3380CC4-5D6E-409C-BE32-E72D297353CC}">
                <c16:uniqueId val="{00000003-A4FB-4AA4-880A-AF557A0B7455}"/>
              </c:ext>
            </c:extLst>
          </c:dPt>
          <c:dLbls>
            <c:dLbl>
              <c:idx val="0"/>
              <c:layout>
                <c:manualLayout>
                  <c:x val="6.748206610957653E-3"/>
                  <c:y val="-0.26117819890762961"/>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dirty="0">
                        <a:latin typeface="Arial" panose="020B0604020202020204" pitchFamily="34" charset="0"/>
                        <a:cs typeface="Arial" panose="020B0604020202020204" pitchFamily="34" charset="0"/>
                      </a:rPr>
                      <a:t>54,6</a:t>
                    </a:r>
                    <a:endParaRPr lang="en-US" dirty="0"/>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1-A4FB-4AA4-880A-AF557A0B7455}"/>
                </c:ext>
              </c:extLst>
            </c:dLbl>
            <c:dLbl>
              <c:idx val="1"/>
              <c:layout>
                <c:manualLayout>
                  <c:x val="6.748206610957529E-3"/>
                  <c:y val="-0.35202278983202245"/>
                </c:manualLayout>
              </c:layout>
              <c:tx>
                <c:rich>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dirty="0">
                        <a:latin typeface="Arial" panose="020B0604020202020204" pitchFamily="34" charset="0"/>
                        <a:cs typeface="Arial" panose="020B0604020202020204" pitchFamily="34" charset="0"/>
                      </a:rPr>
                      <a:t>84,9</a:t>
                    </a:r>
                    <a:endParaRPr lang="en-US" dirty="0"/>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4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3-A4FB-4AA4-880A-AF557A0B745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c:formatCode>
                <c:ptCount val="2"/>
                <c:pt idx="0">
                  <c:v>54.6</c:v>
                </c:pt>
                <c:pt idx="1">
                  <c:v>84.9</c:v>
                </c:pt>
              </c:numCache>
            </c:numRef>
          </c:val>
          <c:extLst>
            <c:ext xmlns:c16="http://schemas.microsoft.com/office/drawing/2014/chart" uri="{C3380CC4-5D6E-409C-BE32-E72D297353CC}">
              <c16:uniqueId val="{00000004-A4FB-4AA4-880A-AF557A0B7455}"/>
            </c:ext>
          </c:extLst>
        </c:ser>
        <c:dLbls>
          <c:showLegendKey val="0"/>
          <c:showVal val="0"/>
          <c:showCatName val="0"/>
          <c:showSerName val="0"/>
          <c:showPercent val="0"/>
          <c:showBubbleSize val="0"/>
        </c:dLbls>
        <c:gapWidth val="150"/>
        <c:overlap val="100"/>
        <c:axId val="2034238928"/>
        <c:axId val="1"/>
      </c:barChart>
      <c:catAx>
        <c:axId val="2034238928"/>
        <c:scaling>
          <c:orientation val="minMax"/>
        </c:scaling>
        <c:delete val="0"/>
        <c:axPos val="b"/>
        <c:majorTickMark val="none"/>
        <c:minorTickMark val="none"/>
        <c:tickLblPos val="none"/>
        <c:spPr>
          <a:noFill/>
          <a:ln w="9525" cap="flat" cmpd="sng" algn="ctr">
            <a:solidFill>
              <a:srgbClr val="3D485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 val="min"/>
        <c:auto val="0"/>
        <c:lblAlgn val="ctr"/>
        <c:lblOffset val="100"/>
        <c:noMultiLvlLbl val="0"/>
      </c:catAx>
      <c:valAx>
        <c:axId val="1"/>
        <c:scaling>
          <c:orientation val="minMax"/>
          <c:max val="100"/>
          <c:min val="0"/>
        </c:scaling>
        <c:delete val="1"/>
        <c:axPos val="l"/>
        <c:numFmt formatCode="0.0;&quot;-&quot;0.0" sourceLinked="1"/>
        <c:majorTickMark val="none"/>
        <c:minorTickMark val="none"/>
        <c:tickLblPos val="nextTo"/>
        <c:crossAx val="2034238928"/>
        <c:crosses val="min"/>
        <c:crossBetween val="between"/>
      </c:valAx>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624040920716114E-2"/>
          <c:y val="7.105739520822392E-2"/>
          <c:w val="0.96675191815856776"/>
          <c:h val="0.89495389241830881"/>
        </c:manualLayout>
      </c:layout>
      <c:barChart>
        <c:barDir val="col"/>
        <c:grouping val="clustered"/>
        <c:varyColors val="0"/>
        <c:ser>
          <c:idx val="0"/>
          <c:order val="0"/>
          <c:spPr>
            <a:solidFill>
              <a:srgbClr val="0068A6"/>
            </a:solidFill>
            <a:ln>
              <a:solidFill>
                <a:schemeClr val="tx1"/>
              </a:solidFill>
            </a:ln>
            <a:effectLst/>
          </c:spPr>
          <c:invertIfNegative val="0"/>
          <c:dLbls>
            <c:dLbl>
              <c:idx val="0"/>
              <c:layout>
                <c:manualLayout>
                  <c:x val="-5.1150895140664966E-3"/>
                  <c:y val="3.6369180239112422E-3"/>
                </c:manualLayout>
              </c:layout>
              <c:tx>
                <c:rich>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dirty="0">
                        <a:latin typeface="Arial" panose="020B0604020202020204" pitchFamily="34" charset="0"/>
                        <a:cs typeface="Arial" panose="020B0604020202020204" pitchFamily="34" charset="0"/>
                      </a:rPr>
                      <a:t>2,1</a:t>
                    </a:r>
                  </a:p>
                </c:rich>
              </c:tx>
              <c:numFmt formatCode="&quot; (&quot;#,##0.0&quot;)&quot;;&quot; (&quot;#,##0.0&quot;)&quot;"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layout>
                    <c:manualLayout>
                      <c:w val="7.0168273477060145E-2"/>
                      <c:h val="4.903085999662285E-2"/>
                    </c:manualLayout>
                  </c15:layout>
                  <c15:showDataLabelsRange val="0"/>
                </c:ext>
                <c:ext xmlns:c16="http://schemas.microsoft.com/office/drawing/2014/chart" uri="{C3380CC4-5D6E-409C-BE32-E72D297353CC}">
                  <c16:uniqueId val="{00000000-9222-46D7-8E57-D44279CC56DE}"/>
                </c:ext>
              </c:extLst>
            </c:dLbl>
            <c:dLbl>
              <c:idx val="1"/>
              <c:layout>
                <c:manualLayout>
                  <c:x val="-5.1151300298996651E-3"/>
                  <c:y val="6.9454180759449553E-3"/>
                </c:manualLayout>
              </c:layout>
              <c:tx>
                <c:rich>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dirty="0">
                        <a:latin typeface="Arial" panose="020B0604020202020204" pitchFamily="34" charset="0"/>
                        <a:cs typeface="Arial" panose="020B0604020202020204" pitchFamily="34" charset="0"/>
                      </a:rPr>
                      <a:t>27,5</a:t>
                    </a:r>
                    <a:endParaRPr lang="en-US" dirty="0"/>
                  </a:p>
                </c:rich>
              </c:tx>
              <c:numFmt formatCode="&quot; &quot;#,##0.0&quot; &quot;;&quot; &quot;#,##0.0&quot; &quot;"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1-9222-46D7-8E57-D44279CC56D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 "#,##0.0" ";" "#,##0.0" "</c:formatCode>
                <c:ptCount val="2"/>
                <c:pt idx="0" formatCode="&quot; (&quot;#,##0.0&quot;)&quot;;&quot; (&quot;#,##0.0&quot;)&quot;">
                  <c:v>2.1</c:v>
                </c:pt>
                <c:pt idx="1">
                  <c:v>27.5</c:v>
                </c:pt>
              </c:numCache>
            </c:numRef>
          </c:val>
          <c:extLst>
            <c:ext xmlns:c16="http://schemas.microsoft.com/office/drawing/2014/chart" uri="{C3380CC4-5D6E-409C-BE32-E72D297353CC}">
              <c16:uniqueId val="{00000002-9222-46D7-8E57-D44279CC56DE}"/>
            </c:ext>
          </c:extLst>
        </c:ser>
        <c:ser>
          <c:idx val="1"/>
          <c:order val="1"/>
          <c:spPr>
            <a:solidFill>
              <a:srgbClr val="DAE3F3"/>
            </a:solidFill>
            <a:ln>
              <a:solidFill>
                <a:schemeClr val="tx1"/>
              </a:solidFill>
            </a:ln>
            <a:effectLst/>
          </c:spPr>
          <c:invertIfNegative val="0"/>
          <c:dPt>
            <c:idx val="0"/>
            <c:invertIfNegative val="0"/>
            <c:bubble3D val="0"/>
            <c:spPr>
              <a:solidFill>
                <a:srgbClr val="DAE3F3"/>
              </a:solidFill>
              <a:ln>
                <a:solidFill>
                  <a:schemeClr val="tx1"/>
                </a:solidFill>
              </a:ln>
              <a:effectLst/>
            </c:spPr>
            <c:extLst>
              <c:ext xmlns:c16="http://schemas.microsoft.com/office/drawing/2014/chart" uri="{C3380CC4-5D6E-409C-BE32-E72D297353CC}">
                <c16:uniqueId val="{00000004-9222-46D7-8E57-D44279CC56DE}"/>
              </c:ext>
            </c:extLst>
          </c:dPt>
          <c:dPt>
            <c:idx val="1"/>
            <c:invertIfNegative val="0"/>
            <c:bubble3D val="0"/>
            <c:spPr>
              <a:solidFill>
                <a:srgbClr val="DAE3F3"/>
              </a:solidFill>
              <a:ln>
                <a:solidFill>
                  <a:schemeClr val="tx1"/>
                </a:solidFill>
              </a:ln>
              <a:effectLst/>
            </c:spPr>
            <c:extLst>
              <c:ext xmlns:c16="http://schemas.microsoft.com/office/drawing/2014/chart" uri="{C3380CC4-5D6E-409C-BE32-E72D297353CC}">
                <c16:uniqueId val="{00000006-9222-46D7-8E57-D44279CC56DE}"/>
              </c:ext>
            </c:extLst>
          </c:dPt>
          <c:dLbls>
            <c:dLbl>
              <c:idx val="0"/>
              <c:layout>
                <c:manualLayout>
                  <c:x val="-4.6887778893986672E-17"/>
                  <c:y val="7.1767680416094781E-3"/>
                </c:manualLayout>
              </c:layout>
              <c:tx>
                <c:rich>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dirty="0">
                        <a:latin typeface="Arial" panose="020B0604020202020204" pitchFamily="34" charset="0"/>
                        <a:cs typeface="Arial" panose="020B0604020202020204" pitchFamily="34" charset="0"/>
                      </a:rPr>
                      <a:t>(15,7)</a:t>
                    </a:r>
                  </a:p>
                </c:rich>
              </c:tx>
              <c:numFmt formatCode="&quot; (&quot;#,##0.0&quot;)&quot;;&quot; (&quot;#,##0.0&quot;)&quot;"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4-9222-46D7-8E57-D44279CC56DE}"/>
                </c:ext>
              </c:extLst>
            </c:dLbl>
            <c:dLbl>
              <c:idx val="1"/>
              <c:layout>
                <c:manualLayout>
                  <c:x val="5.115089514066402E-3"/>
                  <c:y val="7.3397384959907538E-3"/>
                </c:manualLayout>
              </c:layout>
              <c:tx>
                <c:rich>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400" b="1" dirty="0">
                        <a:latin typeface="Arial" panose="020B0604020202020204" pitchFamily="34" charset="0"/>
                        <a:cs typeface="Arial" panose="020B0604020202020204" pitchFamily="34" charset="0"/>
                      </a:rPr>
                      <a:t>6,6</a:t>
                    </a:r>
                  </a:p>
                </c:rich>
              </c:tx>
              <c:numFmt formatCode="&quot; &quot;#,##0.0&quot; &quot;;&quot; &quot;#,##0.0&quot; &quot;" sourceLinked="0"/>
              <c:spPr>
                <a:noFill/>
                <a:ln>
                  <a:noFill/>
                </a:ln>
                <a:effectLst/>
              </c:spPr>
              <c:txPr>
                <a:bodyPr rot="0" spcFirstLastPara="1" vertOverflow="clip" horzOverflow="clip" vert="horz" wrap="square" lIns="38100" tIns="19050" rIns="38100" bIns="19050" anchor="ctr" anchorCtr="1">
                  <a:spAutoFit/>
                </a:bodyPr>
                <a:lstStyle/>
                <a:p>
                  <a:pPr>
                    <a:defRPr sz="1400" b="1"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6-9222-46D7-8E57-D44279CC56DE}"/>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Sheet1!$A$2:$B$2</c:f>
              <c:numCache>
                <c:formatCode>" "#,##0.0" ";" "#,##0.0" "</c:formatCode>
                <c:ptCount val="2"/>
                <c:pt idx="0" formatCode="&quot; (&quot;#,##0.0&quot;)&quot;;&quot; (&quot;#,##0.0&quot;)&quot;">
                  <c:v>-15.7</c:v>
                </c:pt>
                <c:pt idx="1">
                  <c:v>6.6</c:v>
                </c:pt>
              </c:numCache>
            </c:numRef>
          </c:val>
          <c:extLst>
            <c:ext xmlns:c16="http://schemas.microsoft.com/office/drawing/2014/chart" uri="{C3380CC4-5D6E-409C-BE32-E72D297353CC}">
              <c16:uniqueId val="{00000007-9222-46D7-8E57-D44279CC56DE}"/>
            </c:ext>
          </c:extLst>
        </c:ser>
        <c:dLbls>
          <c:showLegendKey val="0"/>
          <c:showVal val="0"/>
          <c:showCatName val="0"/>
          <c:showSerName val="0"/>
          <c:showPercent val="0"/>
          <c:showBubbleSize val="0"/>
        </c:dLbls>
        <c:gapWidth val="219"/>
        <c:overlap val="-27"/>
        <c:axId val="893336639"/>
        <c:axId val="1"/>
      </c:barChart>
      <c:catAx>
        <c:axId val="893336639"/>
        <c:scaling>
          <c:orientation val="minMax"/>
        </c:scaling>
        <c:delete val="0"/>
        <c:axPos val="b"/>
        <c:majorTickMark val="none"/>
        <c:minorTickMark val="none"/>
        <c:tickLblPos val="none"/>
        <c:spPr>
          <a:noFill/>
          <a:ln w="9525" cap="flat" cmpd="sng" algn="ctr">
            <a:solidFill>
              <a:srgbClr val="3D485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At val="0"/>
        <c:auto val="0"/>
        <c:lblAlgn val="ctr"/>
        <c:lblOffset val="100"/>
        <c:noMultiLvlLbl val="0"/>
      </c:catAx>
      <c:valAx>
        <c:axId val="1"/>
        <c:scaling>
          <c:orientation val="minMax"/>
          <c:max val="30"/>
          <c:min val="-20"/>
        </c:scaling>
        <c:delete val="1"/>
        <c:axPos val="l"/>
        <c:numFmt formatCode="&quot; (&quot;#,##0.0&quot;)&quot;;&quot; (&quot;#,##0.0&quot;)&quot;" sourceLinked="1"/>
        <c:majorTickMark val="none"/>
        <c:minorTickMark val="none"/>
        <c:tickLblPos val="nextTo"/>
        <c:crossAx val="893336639"/>
        <c:crosses val="min"/>
        <c:crossBetween val="between"/>
      </c:valAx>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082785808147174E-2"/>
          <c:y val="6.4220183486238536E-2"/>
          <c:w val="0.88501971090670173"/>
          <c:h val="0.87155963302752293"/>
        </c:manualLayout>
      </c:layout>
      <c:barChart>
        <c:barDir val="col"/>
        <c:grouping val="clustered"/>
        <c:varyColors val="0"/>
        <c:ser>
          <c:idx val="0"/>
          <c:order val="0"/>
          <c:spPr>
            <a:solidFill>
              <a:srgbClr val="005B99"/>
            </a:solidFill>
            <a:ln w="3175" cmpd="sng" algn="ctr">
              <a:solidFill>
                <a:schemeClr val="tx1"/>
              </a:solidFill>
              <a:prstDash val="solid"/>
            </a:ln>
          </c:spPr>
          <c:invertIfNegative val="0"/>
          <c:dLbls>
            <c:dLbl>
              <c:idx val="0"/>
              <c:tx>
                <c:rich>
                  <a:bodyPr wrap="square" lIns="38100" tIns="19050" rIns="38100" bIns="19050" anchor="ctr">
                    <a:spAutoFit/>
                  </a:bodyPr>
                  <a:lstStyle/>
                  <a:p>
                    <a:pPr>
                      <a:defRPr/>
                    </a:pPr>
                    <a:r>
                      <a:rPr lang="en-US" dirty="0"/>
                      <a:t>268 $</a:t>
                    </a:r>
                  </a:p>
                </c:rich>
              </c:tx>
              <c:numFmt formatCode="&quot;$&quot;#,##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BFAF-6643-B184-3B93C6090C6C}"/>
                </c:ext>
              </c:extLst>
            </c:dLbl>
            <c:dLbl>
              <c:idx val="4"/>
              <c:tx>
                <c:rich>
                  <a:bodyPr wrap="square" lIns="38100" tIns="19050" rIns="38100" bIns="19050" anchor="ctr">
                    <a:spAutoFit/>
                  </a:bodyPr>
                  <a:lstStyle/>
                  <a:p>
                    <a:pPr>
                      <a:defRPr/>
                    </a:pPr>
                    <a:r>
                      <a:rPr lang="en-US" dirty="0"/>
                      <a:t>289 $</a:t>
                    </a:r>
                  </a:p>
                </c:rich>
              </c:tx>
              <c:numFmt formatCode="&quot;$&quot;#,##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BFAF-6643-B184-3B93C6090C6C}"/>
                </c:ext>
              </c:extLst>
            </c:dLbl>
            <c:dLbl>
              <c:idx val="8"/>
              <c:tx>
                <c:rich>
                  <a:bodyPr wrap="square" lIns="38100" tIns="19050" rIns="38100" bIns="19050" anchor="ctr">
                    <a:spAutoFit/>
                  </a:bodyPr>
                  <a:lstStyle/>
                  <a:p>
                    <a:pPr>
                      <a:defRPr/>
                    </a:pPr>
                    <a:r>
                      <a:rPr lang="en-US" dirty="0"/>
                      <a:t>293 $</a:t>
                    </a:r>
                  </a:p>
                </c:rich>
              </c:tx>
              <c:numFmt formatCode="&quot;$&quot;#,##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BFAF-6643-B184-3B93C6090C6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1"/>
              </c:ext>
            </c:extLst>
          </c:dLbls>
          <c:val>
            <c:numRef>
              <c:f>Sheet1!$A$1:$I$1</c:f>
              <c:numCache>
                <c:formatCode>General</c:formatCode>
                <c:ptCount val="9"/>
                <c:pt idx="0">
                  <c:v>267.6199298531609</c:v>
                </c:pt>
                <c:pt idx="1">
                  <c:v>254.01335772410269</c:v>
                </c:pt>
                <c:pt idx="2">
                  <c:v>251.24509343568053</c:v>
                </c:pt>
                <c:pt idx="3">
                  <c:v>230.73387440853392</c:v>
                </c:pt>
                <c:pt idx="4">
                  <c:v>288.68110384599817</c:v>
                </c:pt>
                <c:pt idx="5">
                  <c:v>304.50111747189879</c:v>
                </c:pt>
                <c:pt idx="6">
                  <c:v>343.11122022132133</c:v>
                </c:pt>
                <c:pt idx="7">
                  <c:v>342.13162690551121</c:v>
                </c:pt>
                <c:pt idx="8">
                  <c:v>292.505</c:v>
                </c:pt>
              </c:numCache>
            </c:numRef>
          </c:val>
          <c:extLst>
            <c:ext xmlns:c16="http://schemas.microsoft.com/office/drawing/2014/chart" uri="{C3380CC4-5D6E-409C-BE32-E72D297353CC}">
              <c16:uniqueId val="{00000003-BFAF-6643-B184-3B93C6090C6C}"/>
            </c:ext>
          </c:extLst>
        </c:ser>
        <c:ser>
          <c:idx val="1"/>
          <c:order val="1"/>
          <c:spPr>
            <a:solidFill>
              <a:srgbClr val="FFC50D"/>
            </a:solidFill>
            <a:ln w="3175" cmpd="sng" algn="ctr">
              <a:solidFill>
                <a:schemeClr val="tx1"/>
              </a:solidFill>
              <a:prstDash val="solid"/>
            </a:ln>
          </c:spPr>
          <c:invertIfNegative val="0"/>
          <c:dLbls>
            <c:dLbl>
              <c:idx val="0"/>
              <c:layout>
                <c:manualLayout>
                  <c:x val="3.1537450722733243E-2"/>
                  <c:y val="-5.2424639580602884E-3"/>
                </c:manualLayout>
              </c:layout>
              <c:tx>
                <c:rich>
                  <a:bodyPr wrap="square" lIns="38100" tIns="19050" rIns="38100" bIns="19050" anchor="ctr">
                    <a:spAutoFit/>
                  </a:bodyPr>
                  <a:lstStyle/>
                  <a:p>
                    <a:pPr>
                      <a:defRPr/>
                    </a:pPr>
                    <a:r>
                      <a:rPr lang="en-US" dirty="0"/>
                      <a:t>280 $</a:t>
                    </a:r>
                  </a:p>
                </c:rich>
              </c:tx>
              <c:numFmt formatCode="&quot;$&quot;#,##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BFAF-6643-B184-3B93C6090C6C}"/>
                </c:ext>
              </c:extLst>
            </c:dLbl>
            <c:dLbl>
              <c:idx val="4"/>
              <c:layout>
                <c:manualLayout>
                  <c:x val="1.5768725361366621E-2"/>
                  <c:y val="3.1454783748361727E-2"/>
                </c:manualLayout>
              </c:layout>
              <c:tx>
                <c:rich>
                  <a:bodyPr wrap="square" lIns="38100" tIns="19050" rIns="38100" bIns="19050" anchor="ctr">
                    <a:spAutoFit/>
                  </a:bodyPr>
                  <a:lstStyle/>
                  <a:p>
                    <a:pPr>
                      <a:defRPr/>
                    </a:pPr>
                    <a:r>
                      <a:rPr lang="en-US" dirty="0"/>
                      <a:t>258 $</a:t>
                    </a:r>
                  </a:p>
                </c:rich>
              </c:tx>
              <c:numFmt formatCode="&quot;$&quot;#,##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BFAF-6643-B184-3B93C6090C6C}"/>
                </c:ext>
              </c:extLst>
            </c:dLbl>
            <c:dLbl>
              <c:idx val="8"/>
              <c:layout>
                <c:manualLayout>
                  <c:x val="1.5768725361366621E-2"/>
                  <c:y val="-3.669724770642202E-2"/>
                </c:manualLayout>
              </c:layout>
              <c:tx>
                <c:rich>
                  <a:bodyPr wrap="square" lIns="38100" tIns="19050" rIns="38100" bIns="19050" anchor="ctr">
                    <a:spAutoFit/>
                  </a:bodyPr>
                  <a:lstStyle/>
                  <a:p>
                    <a:pPr>
                      <a:defRPr/>
                    </a:pPr>
                    <a:r>
                      <a:rPr lang="en-US" dirty="0"/>
                      <a:t>295 $</a:t>
                    </a:r>
                  </a:p>
                </c:rich>
              </c:tx>
              <c:numFmt formatCode="&quot;$&quot;#,##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BFAF-6643-B184-3B93C6090C6C}"/>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General</c:formatCode>
                <c:ptCount val="9"/>
                <c:pt idx="0">
                  <c:v>279.61738508300004</c:v>
                </c:pt>
                <c:pt idx="1">
                  <c:v>273.83541268300002</c:v>
                </c:pt>
                <c:pt idx="2">
                  <c:v>268.35491488899999</c:v>
                </c:pt>
                <c:pt idx="3">
                  <c:v>256.54050814199996</c:v>
                </c:pt>
                <c:pt idx="4">
                  <c:v>258.19422056999997</c:v>
                </c:pt>
                <c:pt idx="5">
                  <c:v>267.40854872900002</c:v>
                </c:pt>
                <c:pt idx="6">
                  <c:v>281.81387605100002</c:v>
                </c:pt>
                <c:pt idx="7">
                  <c:v>292.72243131599998</c:v>
                </c:pt>
                <c:pt idx="8">
                  <c:v>295.19600000000003</c:v>
                </c:pt>
              </c:numCache>
            </c:numRef>
          </c:val>
          <c:extLst>
            <c:ext xmlns:c16="http://schemas.microsoft.com/office/drawing/2014/chart" uri="{C3380CC4-5D6E-409C-BE32-E72D297353CC}">
              <c16:uniqueId val="{00000007-BFAF-6643-B184-3B93C6090C6C}"/>
            </c:ext>
          </c:extLst>
        </c:ser>
        <c:dLbls>
          <c:showLegendKey val="0"/>
          <c:showVal val="0"/>
          <c:showCatName val="0"/>
          <c:showSerName val="0"/>
          <c:showPercent val="0"/>
          <c:showBubbleSize val="0"/>
        </c:dLbls>
        <c:gapWidth val="200"/>
        <c:axId val="770544432"/>
        <c:axId val="1"/>
      </c:barChart>
      <c:lineChart>
        <c:grouping val="standard"/>
        <c:varyColors val="0"/>
        <c:ser>
          <c:idx val="2"/>
          <c:order val="2"/>
          <c:spPr>
            <a:ln w="28575" cmpd="sng" algn="ctr">
              <a:solidFill>
                <a:srgbClr val="291A6B"/>
              </a:solidFill>
              <a:prstDash val="solid"/>
            </a:ln>
          </c:spPr>
          <c:marker>
            <c:symbol val="none"/>
          </c:marker>
          <c:val>
            <c:numRef>
              <c:f>Sheet1!$A$3:$I$3</c:f>
              <c:numCache>
                <c:formatCode>General</c:formatCode>
                <c:ptCount val="9"/>
                <c:pt idx="0">
                  <c:v>0.95709331440075551</c:v>
                </c:pt>
                <c:pt idx="1">
                  <c:v>0.92761325219158586</c:v>
                </c:pt>
                <c:pt idx="2">
                  <c:v>0.93624181818918195</c:v>
                </c:pt>
                <c:pt idx="3">
                  <c:v>0.89940522874780626</c:v>
                </c:pt>
                <c:pt idx="4">
                  <c:v>1.1180773264742105</c:v>
                </c:pt>
                <c:pt idx="5">
                  <c:v>1.1387112301353144</c:v>
                </c:pt>
                <c:pt idx="6">
                  <c:v>1.2175100283537077</c:v>
                </c:pt>
                <c:pt idx="7">
                  <c:v>1.1687919691271387</c:v>
                </c:pt>
                <c:pt idx="8">
                  <c:v>0.99088402281873733</c:v>
                </c:pt>
              </c:numCache>
            </c:numRef>
          </c:val>
          <c:smooth val="0"/>
          <c:extLst>
            <c:ext xmlns:c16="http://schemas.microsoft.com/office/drawing/2014/chart" uri="{C3380CC4-5D6E-409C-BE32-E72D297353CC}">
              <c16:uniqueId val="{00000008-BFAF-6643-B184-3B93C6090C6C}"/>
            </c:ext>
          </c:extLst>
        </c:ser>
        <c:dLbls>
          <c:showLegendKey val="0"/>
          <c:showVal val="0"/>
          <c:showCatName val="0"/>
          <c:showSerName val="0"/>
          <c:showPercent val="0"/>
          <c:showBubbleSize val="0"/>
        </c:dLbls>
        <c:marker val="1"/>
        <c:smooth val="0"/>
        <c:axId val="2"/>
        <c:axId val="3"/>
      </c:lineChart>
      <c:catAx>
        <c:axId val="770544432"/>
        <c:scaling>
          <c:orientation val="minMax"/>
        </c:scaling>
        <c:delete val="0"/>
        <c:axPos val="b"/>
        <c:majorGridlines>
          <c:spPr>
            <a:ln>
              <a:noFill/>
            </a:ln>
          </c:spPr>
        </c:majorGridlines>
        <c:majorTickMark val="none"/>
        <c:minorTickMark val="none"/>
        <c:tickLblPos val="none"/>
        <c:spPr>
          <a:ln w="9525" cmpd="sng" algn="ctr">
            <a:solidFill>
              <a:srgbClr val="3D4856"/>
            </a:solidFill>
            <a:prstDash val="solid"/>
          </a:ln>
        </c:spPr>
        <c:crossAx val="1"/>
        <c:crosses val="min"/>
        <c:auto val="0"/>
        <c:lblAlgn val="ctr"/>
        <c:lblOffset val="100"/>
        <c:noMultiLvlLbl val="0"/>
      </c:catAx>
      <c:valAx>
        <c:axId val="1"/>
        <c:scaling>
          <c:orientation val="minMax"/>
          <c:max val="350"/>
          <c:min val="0"/>
        </c:scaling>
        <c:delete val="0"/>
        <c:axPos val="l"/>
        <c:majorGridlines>
          <c:spPr>
            <a:ln>
              <a:noFill/>
            </a:ln>
          </c:spPr>
        </c:majorGridlines>
        <c:numFmt formatCode="General" sourceLinked="1"/>
        <c:majorTickMark val="none"/>
        <c:minorTickMark val="none"/>
        <c:tickLblPos val="none"/>
        <c:spPr>
          <a:ln>
            <a:noFill/>
          </a:ln>
        </c:spPr>
        <c:crossAx val="770544432"/>
        <c:crosses val="min"/>
        <c:crossBetween val="between"/>
      </c:valAx>
      <c:catAx>
        <c:axId val="2"/>
        <c:scaling>
          <c:orientation val="minMax"/>
        </c:scaling>
        <c:delete val="1"/>
        <c:axPos val="b"/>
        <c:majorGridlines>
          <c:spPr>
            <a:ln>
              <a:noFill/>
            </a:ln>
          </c:spPr>
        </c:majorGridlines>
        <c:majorTickMark val="none"/>
        <c:minorTickMark val="none"/>
        <c:tickLblPos val="none"/>
        <c:crossAx val="3"/>
        <c:crosses val="min"/>
        <c:auto val="0"/>
        <c:lblAlgn val="ctr"/>
        <c:lblOffset val="100"/>
        <c:noMultiLvlLbl val="0"/>
      </c:catAx>
      <c:valAx>
        <c:axId val="3"/>
        <c:scaling>
          <c:orientation val="minMax"/>
          <c:max val="1.4"/>
          <c:min val="0"/>
        </c:scaling>
        <c:delete val="0"/>
        <c:axPos val="r"/>
        <c:majorGridlines>
          <c:spPr>
            <a:ln>
              <a:noFill/>
            </a:ln>
          </c:spPr>
        </c:majorGridlines>
        <c:numFmt formatCode="##0.00;&quot;-&quot;#,##0.00" sourceLinked="0"/>
        <c:majorTickMark val="out"/>
        <c:minorTickMark val="none"/>
        <c:tickLblPos val="nextTo"/>
        <c:spPr>
          <a:ln w="9525" cmpd="sng" algn="ctr">
            <a:noFill/>
            <a:prstDash val="solid"/>
          </a:ln>
        </c:spPr>
        <c:txPr>
          <a:bodyPr wrap="none"/>
          <a:lstStyle/>
          <a:p>
            <a:pPr>
              <a:defRPr sz="1000" kern="1200">
                <a:solidFill>
                  <a:srgbClr val="3D4856"/>
                </a:solidFill>
                <a:latin typeface="Aptos"/>
                <a:ea typeface="+mn-ea"/>
                <a:cs typeface="+mn-cs"/>
              </a:defRPr>
            </a:pPr>
            <a:endParaRPr lang="en-US"/>
          </a:p>
        </c:txPr>
        <c:crossAx val="2"/>
        <c:crosses val="max"/>
        <c:crossBetween val="between"/>
        <c:majorUnit val="0.2"/>
      </c:valAx>
    </c:plotArea>
    <c:plotVisOnly val="0"/>
    <c:dispBlanksAs val="gap"/>
    <c:showDLblsOverMax val="1"/>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8479033404406538E-2"/>
          <c:y val="8.6269744835965972E-2"/>
          <c:w val="0.95735607675906187"/>
          <c:h val="0.827460510328068"/>
        </c:manualLayout>
      </c:layout>
      <c:barChart>
        <c:barDir val="col"/>
        <c:grouping val="clustered"/>
        <c:varyColors val="0"/>
        <c:ser>
          <c:idx val="0"/>
          <c:order val="0"/>
          <c:spPr>
            <a:solidFill>
              <a:srgbClr val="005B99"/>
            </a:solidFill>
            <a:ln w="3175" cmpd="sng" algn="ctr">
              <a:solidFill>
                <a:schemeClr val="tx1"/>
              </a:solidFill>
              <a:prstDash val="solid"/>
            </a:ln>
          </c:spPr>
          <c:invertIfNegative val="0"/>
          <c:dLbls>
            <c:dLbl>
              <c:idx val="3"/>
              <c:layout>
                <c:manualLayout>
                  <c:x val="0.11656005685856433"/>
                  <c:y val="-4.4145004353192227E-2"/>
                </c:manualLayout>
              </c:layout>
              <c:tx>
                <c:rich>
                  <a:bodyPr wrap="none"/>
                  <a:lstStyle/>
                  <a:p>
                    <a:pPr>
                      <a:defRPr sz="1000" kern="1200">
                        <a:solidFill>
                          <a:srgbClr val="3D4856"/>
                        </a:solidFill>
                        <a:latin typeface="Aptos"/>
                        <a:ea typeface="+mn-ea"/>
                        <a:cs typeface="+mn-cs"/>
                      </a:defRPr>
                    </a:pPr>
                    <a:r>
                      <a:rPr lang="en-US" dirty="0"/>
                      <a:t>284 $</a:t>
                    </a:r>
                  </a:p>
                </c:rich>
              </c:tx>
              <c:numFmt formatCode="&quot;$&quot;#,##0;&quot;-&quot;&quot;$&quot;#,##0" sourceLinked="0"/>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0-D6D0-5A4B-83B5-9C0C94F90D32}"/>
                </c:ext>
              </c:extLst>
            </c:dLbl>
            <c:dLbl>
              <c:idx val="7"/>
              <c:layout>
                <c:manualLayout>
                  <c:x val="0.10518834399431404"/>
                  <c:y val="7.5306971804709105E-2"/>
                </c:manualLayout>
              </c:layout>
              <c:tx>
                <c:rich>
                  <a:bodyPr wrap="none"/>
                  <a:lstStyle/>
                  <a:p>
                    <a:pPr>
                      <a:defRPr sz="1000" kern="1200">
                        <a:solidFill>
                          <a:srgbClr val="3D4856"/>
                        </a:solidFill>
                        <a:latin typeface="Aptos"/>
                        <a:ea typeface="+mn-ea"/>
                        <a:cs typeface="+mn-cs"/>
                      </a:defRPr>
                    </a:pPr>
                    <a:r>
                      <a:rPr lang="en-US" dirty="0"/>
                      <a:t>275 $</a:t>
                    </a:r>
                  </a:p>
                </c:rich>
              </c:tx>
              <c:numFmt formatCode="&quot;$&quot;#,##0;&quot;-&quot;&quot;$&quot;#,##0" sourceLinked="0"/>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D6D0-5A4B-83B5-9C0C94F90D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Sheet1!$A$1:$I$1</c:f>
              <c:numCache>
                <c:formatCode>General</c:formatCode>
                <c:ptCount val="9"/>
                <c:pt idx="0">
                  <c:v>255.04</c:v>
                </c:pt>
                <c:pt idx="1">
                  <c:v>270.38799999999998</c:v>
                </c:pt>
                <c:pt idx="2">
                  <c:v>257.01799999999997</c:v>
                </c:pt>
                <c:pt idx="3" formatCode="&quot;$&quot;#,##0;&quot;-&quot;&quot;$&quot;#,##0">
                  <c:v>255.69900000000001</c:v>
                </c:pt>
                <c:pt idx="4">
                  <c:v>283.64699999999999</c:v>
                </c:pt>
                <c:pt idx="5">
                  <c:v>305.601</c:v>
                </c:pt>
                <c:pt idx="6">
                  <c:v>313.95999999999998</c:v>
                </c:pt>
                <c:pt idx="7" formatCode="&quot;$&quot;#,##0;&quot;-&quot;&quot;$&quot;#,##0">
                  <c:v>298.68599999999998</c:v>
                </c:pt>
                <c:pt idx="8">
                  <c:v>274.87700000000001</c:v>
                </c:pt>
              </c:numCache>
            </c:numRef>
          </c:val>
          <c:extLst>
            <c:ext xmlns:c16="http://schemas.microsoft.com/office/drawing/2014/chart" uri="{C3380CC4-5D6E-409C-BE32-E72D297353CC}">
              <c16:uniqueId val="{00000002-D6D0-5A4B-83B5-9C0C94F90D32}"/>
            </c:ext>
          </c:extLst>
        </c:ser>
        <c:ser>
          <c:idx val="1"/>
          <c:order val="1"/>
          <c:spPr>
            <a:solidFill>
              <a:srgbClr val="FFC50D"/>
            </a:solidFill>
            <a:ln w="3175" cmpd="sng" algn="ctr">
              <a:solidFill>
                <a:schemeClr val="tx1"/>
              </a:solidFill>
              <a:prstDash val="solid"/>
            </a:ln>
          </c:spPr>
          <c:invertIfNegative val="0"/>
          <c:dLbls>
            <c:dLbl>
              <c:idx val="7"/>
              <c:layout>
                <c:manualLayout>
                  <c:x val="0.12686578356809866"/>
                  <c:y val="6.7182671424881074E-2"/>
                </c:manualLayout>
              </c:layout>
              <c:tx>
                <c:rich>
                  <a:bodyPr wrap="none"/>
                  <a:lstStyle/>
                  <a:p>
                    <a:pPr>
                      <a:defRPr sz="1000" kern="1200">
                        <a:solidFill>
                          <a:srgbClr val="3D4856"/>
                        </a:solidFill>
                        <a:latin typeface="Aptos"/>
                        <a:ea typeface="+mn-ea"/>
                        <a:cs typeface="+mn-cs"/>
                      </a:defRPr>
                    </a:pPr>
                    <a:r>
                      <a:rPr lang="en-US" dirty="0"/>
                      <a:t>226 $</a:t>
                    </a:r>
                  </a:p>
                </c:rich>
              </c:tx>
              <c:numFmt formatCode="&quot;$&quot;#,##0;&quot;-&quot;&quot;$&quot;#,##0" sourceLinked="0"/>
              <c:spPr>
                <a:noFill/>
                <a:ln>
                  <a:noFill/>
                </a:ln>
              </c:spPr>
              <c:dLblPos val="outEnd"/>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D6D0-5A4B-83B5-9C0C94F90D32}"/>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Sheet1!$A$2:$I$2</c:f>
              <c:numCache>
                <c:formatCode>General</c:formatCode>
                <c:ptCount val="9"/>
                <c:pt idx="0">
                  <c:v>215.452</c:v>
                </c:pt>
                <c:pt idx="1">
                  <c:v>226.404</c:v>
                </c:pt>
                <c:pt idx="2">
                  <c:v>232.21199999999999</c:v>
                </c:pt>
                <c:pt idx="3">
                  <c:v>232.95500000000001</c:v>
                </c:pt>
                <c:pt idx="4">
                  <c:v>259.66199999999998</c:v>
                </c:pt>
                <c:pt idx="5">
                  <c:v>276.64600000000002</c:v>
                </c:pt>
                <c:pt idx="6">
                  <c:v>286.517</c:v>
                </c:pt>
                <c:pt idx="7" formatCode="&quot;$&quot;#,##0;&quot;-&quot;&quot;$&quot;#,##0">
                  <c:v>249.1438086658984</c:v>
                </c:pt>
                <c:pt idx="8">
                  <c:v>225.66200000000001</c:v>
                </c:pt>
              </c:numCache>
            </c:numRef>
          </c:val>
          <c:extLst>
            <c:ext xmlns:c16="http://schemas.microsoft.com/office/drawing/2014/chart" uri="{C3380CC4-5D6E-409C-BE32-E72D297353CC}">
              <c16:uniqueId val="{00000004-D6D0-5A4B-83B5-9C0C94F90D32}"/>
            </c:ext>
          </c:extLst>
        </c:ser>
        <c:dLbls>
          <c:showLegendKey val="0"/>
          <c:showVal val="0"/>
          <c:showCatName val="0"/>
          <c:showSerName val="0"/>
          <c:showPercent val="0"/>
          <c:showBubbleSize val="0"/>
        </c:dLbls>
        <c:gapWidth val="250"/>
        <c:axId val="770435472"/>
        <c:axId val="1"/>
      </c:barChart>
      <c:catAx>
        <c:axId val="770435472"/>
        <c:scaling>
          <c:orientation val="minMax"/>
        </c:scaling>
        <c:delete val="0"/>
        <c:axPos val="b"/>
        <c:majorGridlines>
          <c:spPr>
            <a:ln>
              <a:noFill/>
            </a:ln>
          </c:spPr>
        </c:majorGridlines>
        <c:majorTickMark val="out"/>
        <c:minorTickMark val="none"/>
        <c:tickLblPos val="none"/>
        <c:spPr>
          <a:ln w="9525" cmpd="sng" algn="ctr">
            <a:solidFill>
              <a:srgbClr val="3D4856"/>
            </a:solidFill>
            <a:prstDash val="solid"/>
          </a:ln>
        </c:spPr>
        <c:txPr>
          <a:bodyPr wrap="none"/>
          <a:lstStyle/>
          <a:p>
            <a:pPr>
              <a:defRPr sz="1000" kern="1200">
                <a:latin typeface="Aptos"/>
                <a:ea typeface="+mn-ea"/>
                <a:cs typeface="+mn-cs"/>
              </a:defRPr>
            </a:pPr>
            <a:endParaRPr lang="en-US"/>
          </a:p>
        </c:txPr>
        <c:crossAx val="1"/>
        <c:crosses val="min"/>
        <c:auto val="0"/>
        <c:lblAlgn val="ctr"/>
        <c:lblOffset val="100"/>
        <c:noMultiLvlLbl val="0"/>
      </c:catAx>
      <c:valAx>
        <c:axId val="1"/>
        <c:scaling>
          <c:orientation val="minMax"/>
          <c:max val="350"/>
          <c:min val="0"/>
        </c:scaling>
        <c:delete val="0"/>
        <c:axPos val="l"/>
        <c:majorGridlines>
          <c:spPr>
            <a:ln>
              <a:noFill/>
            </a:ln>
          </c:spPr>
        </c:majorGridlines>
        <c:numFmt formatCode="General" sourceLinked="1"/>
        <c:majorTickMark val="none"/>
        <c:minorTickMark val="none"/>
        <c:tickLblPos val="none"/>
        <c:spPr>
          <a:ln>
            <a:noFill/>
          </a:ln>
        </c:spPr>
        <c:crossAx val="770435472"/>
        <c:crosses val="min"/>
        <c:crossBetween val="between"/>
      </c:valAx>
    </c:plotArea>
    <c:plotVisOnly val="0"/>
    <c:dispBlanksAs val="gap"/>
    <c:showDLblsOverMax val="1"/>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577760189948554E-2"/>
          <c:y val="0.18622100954979537"/>
          <c:w val="0.95884447962010289"/>
          <c:h val="0.63233287858117326"/>
        </c:manualLayout>
      </c:layout>
      <c:barChart>
        <c:barDir val="col"/>
        <c:grouping val="stacked"/>
        <c:varyColors val="0"/>
        <c:ser>
          <c:idx val="0"/>
          <c:order val="0"/>
          <c:spPr>
            <a:solidFill>
              <a:srgbClr val="DAE3F3"/>
            </a:solidFill>
            <a:ln>
              <a:solidFill>
                <a:schemeClr val="tx1"/>
              </a:solidFill>
            </a:ln>
            <a:effectLst/>
          </c:spPr>
          <c:invertIfNegative val="0"/>
          <c:dPt>
            <c:idx val="0"/>
            <c:invertIfNegative val="0"/>
            <c:bubble3D val="0"/>
            <c:spPr>
              <a:solidFill>
                <a:srgbClr val="DAE3F3"/>
              </a:solidFill>
              <a:ln>
                <a:solidFill>
                  <a:schemeClr val="tx1"/>
                </a:solidFill>
              </a:ln>
              <a:effectLst/>
            </c:spPr>
            <c:extLst>
              <c:ext xmlns:c16="http://schemas.microsoft.com/office/drawing/2014/chart" uri="{C3380CC4-5D6E-409C-BE32-E72D297353CC}">
                <c16:uniqueId val="{00000001-A1AE-4C91-81C7-666FF4AE97A9}"/>
              </c:ext>
            </c:extLst>
          </c:dPt>
          <c:dPt>
            <c:idx val="1"/>
            <c:invertIfNegative val="0"/>
            <c:bubble3D val="0"/>
            <c:spPr>
              <a:solidFill>
                <a:srgbClr val="0068A6"/>
              </a:solidFill>
              <a:ln>
                <a:solidFill>
                  <a:schemeClr val="tx1"/>
                </a:solidFill>
              </a:ln>
              <a:effectLst/>
            </c:spPr>
            <c:extLst>
              <c:ext xmlns:c16="http://schemas.microsoft.com/office/drawing/2014/chart" uri="{C3380CC4-5D6E-409C-BE32-E72D297353CC}">
                <c16:uniqueId val="{00000003-A1AE-4C91-81C7-666FF4AE97A9}"/>
              </c:ext>
            </c:extLst>
          </c:dPt>
          <c:dLbls>
            <c:dLbl>
              <c:idx val="0"/>
              <c:layout>
                <c:manualLayout>
                  <c:x val="3.1658088654114942E-3"/>
                  <c:y val="-0.21896295023149395"/>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600" b="1" dirty="0">
                        <a:latin typeface="Arial" panose="020B0604020202020204" pitchFamily="34" charset="0"/>
                        <a:cs typeface="Arial" panose="020B0604020202020204" pitchFamily="34" charset="0"/>
                      </a:rPr>
                      <a:t>12,5</a:t>
                    </a:r>
                    <a:endParaRPr lang="en-US" dirty="0"/>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1-A1AE-4C91-81C7-666FF4AE97A9}"/>
                </c:ext>
              </c:extLst>
            </c:dLbl>
            <c:dLbl>
              <c:idx val="1"/>
              <c:layout>
                <c:manualLayout>
                  <c:x val="-1.1607831745179289E-16"/>
                  <c:y val="-0.3431102899313575"/>
                </c:manualLayout>
              </c:layout>
              <c:tx>
                <c:rich>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r>
                      <a:rPr lang="en-US" sz="1600" b="1" dirty="0">
                        <a:latin typeface="Arial" panose="020B0604020202020204" pitchFamily="34" charset="0"/>
                        <a:cs typeface="Arial" panose="020B0604020202020204" pitchFamily="34" charset="0"/>
                      </a:rPr>
                      <a:t>26,5</a:t>
                    </a:r>
                    <a:endParaRPr lang="en-US" dirty="0"/>
                  </a:p>
                </c:rich>
              </c:tx>
              <c:numFmt formatCode="0.0;&quot;-&quot;0.0" sourceLinked="0"/>
              <c:spPr>
                <a:noFill/>
                <a:ln>
                  <a:noFill/>
                </a:ln>
                <a:effectLst/>
              </c:spPr>
              <c:txPr>
                <a:bodyPr rot="0" spcFirstLastPara="1" vertOverflow="clip" horzOverflow="clip" vert="horz" wrap="square" lIns="38100" tIns="19050" rIns="38100" bIns="19050" anchor="ctr" anchorCtr="1">
                  <a:spAutoFit/>
                </a:bodyPr>
                <a:lstStyle/>
                <a:p>
                  <a:pPr>
                    <a:defRPr sz="1600" b="0" i="0" u="none" strike="noStrike" kern="1200" baseline="0">
                      <a:solidFill>
                        <a:schemeClr val="dk1">
                          <a:lumMod val="65000"/>
                          <a:lumOff val="3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a:noFill/>
                    <a:ln>
                      <a:noFill/>
                    </a:ln>
                  </c15:spPr>
                  <c15:showDataLabelsRange val="0"/>
                </c:ext>
                <c:ext xmlns:c16="http://schemas.microsoft.com/office/drawing/2014/chart" uri="{C3380CC4-5D6E-409C-BE32-E72D297353CC}">
                  <c16:uniqueId val="{00000003-A1AE-4C91-81C7-666FF4AE97A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Sheet1!$A$1:$B$1</c:f>
              <c:numCache>
                <c:formatCode>0.0;"-"0.0</c:formatCode>
                <c:ptCount val="2"/>
                <c:pt idx="0">
                  <c:v>12.5</c:v>
                </c:pt>
                <c:pt idx="1">
                  <c:v>26.5</c:v>
                </c:pt>
              </c:numCache>
            </c:numRef>
          </c:val>
          <c:extLst>
            <c:ext xmlns:c16="http://schemas.microsoft.com/office/drawing/2014/chart" uri="{C3380CC4-5D6E-409C-BE32-E72D297353CC}">
              <c16:uniqueId val="{00000004-A1AE-4C91-81C7-666FF4AE97A9}"/>
            </c:ext>
          </c:extLst>
        </c:ser>
        <c:dLbls>
          <c:showLegendKey val="0"/>
          <c:showVal val="0"/>
          <c:showCatName val="0"/>
          <c:showSerName val="0"/>
          <c:showPercent val="0"/>
          <c:showBubbleSize val="0"/>
        </c:dLbls>
        <c:gapWidth val="150"/>
        <c:overlap val="100"/>
        <c:axId val="161988159"/>
        <c:axId val="1"/>
      </c:barChart>
      <c:catAx>
        <c:axId val="161988159"/>
        <c:scaling>
          <c:orientation val="minMax"/>
        </c:scaling>
        <c:delete val="0"/>
        <c:axPos val="b"/>
        <c:majorTickMark val="none"/>
        <c:minorTickMark val="none"/>
        <c:tickLblPos val="none"/>
        <c:spPr>
          <a:noFill/>
          <a:ln w="9525" cap="flat" cmpd="sng" algn="ctr">
            <a:solidFill>
              <a:srgbClr val="3D4856"/>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
        <c:crossesAt val="0"/>
        <c:auto val="0"/>
        <c:lblAlgn val="ctr"/>
        <c:lblOffset val="100"/>
        <c:noMultiLvlLbl val="0"/>
      </c:catAx>
      <c:valAx>
        <c:axId val="1"/>
        <c:scaling>
          <c:orientation val="minMax"/>
          <c:max val="30"/>
          <c:min val="0"/>
        </c:scaling>
        <c:delete val="1"/>
        <c:axPos val="l"/>
        <c:numFmt formatCode="0.0;&quot;-&quot;0.0" sourceLinked="1"/>
        <c:majorTickMark val="none"/>
        <c:minorTickMark val="none"/>
        <c:tickLblPos val="nextTo"/>
        <c:crossAx val="161988159"/>
        <c:crosses val="min"/>
        <c:crossBetween val="between"/>
      </c:valAx>
      <c:spPr>
        <a:noFill/>
        <a:ln>
          <a:noFill/>
        </a:ln>
        <a:effectLst/>
      </c:spPr>
    </c:plotArea>
    <c:plotVisOnly val="0"/>
    <c:dispBlanksAs val="gap"/>
    <c:showDLblsOverMax val="1"/>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298617240364814E-2"/>
          <c:y val="0.1822429906542056"/>
          <c:w val="0.9694027655192704"/>
          <c:h val="0.68891855807743663"/>
        </c:manualLayout>
      </c:layout>
      <c:barChart>
        <c:barDir val="col"/>
        <c:grouping val="stacked"/>
        <c:varyColors val="0"/>
        <c:ser>
          <c:idx val="0"/>
          <c:order val="0"/>
          <c:spPr>
            <a:solidFill>
              <a:srgbClr val="4C6C9C"/>
            </a:solidFill>
            <a:ln w="9525" cmpd="sng" algn="ctr">
              <a:solidFill>
                <a:schemeClr val="tx1"/>
              </a:solidFill>
              <a:prstDash val="solid"/>
            </a:ln>
          </c:spPr>
          <c:invertIfNegative val="0"/>
          <c:dPt>
            <c:idx val="1"/>
            <c:invertIfNegative val="0"/>
            <c:bubble3D val="0"/>
            <c:spPr>
              <a:solidFill>
                <a:srgbClr val="DAE3F3"/>
              </a:solidFill>
              <a:ln w="9525" cmpd="sng" algn="ctr">
                <a:solidFill>
                  <a:schemeClr val="tx1"/>
                </a:solidFill>
                <a:prstDash val="solid"/>
              </a:ln>
            </c:spPr>
            <c:extLst>
              <c:ext xmlns:c16="http://schemas.microsoft.com/office/drawing/2014/chart" uri="{C3380CC4-5D6E-409C-BE32-E72D297353CC}">
                <c16:uniqueId val="{00000001-4292-453A-A288-5021B5E1CE0C}"/>
              </c:ext>
            </c:extLst>
          </c:dPt>
          <c:dPt>
            <c:idx val="2"/>
            <c:invertIfNegative val="0"/>
            <c:bubble3D val="0"/>
            <c:spPr>
              <a:solidFill>
                <a:schemeClr val="accent4"/>
              </a:solidFill>
              <a:ln w="9525" cmpd="sng" algn="ctr">
                <a:solidFill>
                  <a:schemeClr val="tx1"/>
                </a:solidFill>
                <a:prstDash val="solid"/>
              </a:ln>
            </c:spPr>
            <c:extLst>
              <c:ext xmlns:c16="http://schemas.microsoft.com/office/drawing/2014/chart" uri="{C3380CC4-5D6E-409C-BE32-E72D297353CC}">
                <c16:uniqueId val="{00000003-4292-453A-A288-5021B5E1CE0C}"/>
              </c:ext>
            </c:extLst>
          </c:dPt>
          <c:dLbls>
            <c:dLbl>
              <c:idx val="0"/>
              <c:layout>
                <c:manualLayout>
                  <c:x val="0"/>
                  <c:y val="-0.39786381842456608"/>
                </c:manualLayout>
              </c:layout>
              <c:tx>
                <c:rich>
                  <a:bodyPr wrap="none"/>
                  <a:lstStyle/>
                  <a:p>
                    <a:pPr>
                      <a:defRPr sz="1600" b="1" kern="1200">
                        <a:solidFill>
                          <a:srgbClr val="3D4856"/>
                        </a:solidFill>
                        <a:latin typeface="Arial" panose="020B0604020202020204" pitchFamily="34" charset="0"/>
                        <a:ea typeface="+mn-ea"/>
                        <a:cs typeface="Arial" panose="020B0604020202020204" pitchFamily="34" charset="0"/>
                      </a:defRPr>
                    </a:pPr>
                    <a:r>
                      <a:rPr lang="en-US" dirty="0"/>
                      <a:t>34,9</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4-4292-453A-A288-5021B5E1CE0C}"/>
                </c:ext>
              </c:extLst>
            </c:dLbl>
            <c:dLbl>
              <c:idx val="1"/>
              <c:layout>
                <c:manualLayout>
                  <c:x val="4.7072672793774251E-3"/>
                  <c:y val="-0.21762349799732983"/>
                </c:manualLayout>
              </c:layout>
              <c:tx>
                <c:rich>
                  <a:bodyPr wrap="none"/>
                  <a:lstStyle/>
                  <a:p>
                    <a:pPr>
                      <a:defRPr sz="1600" b="1" kern="1200">
                        <a:solidFill>
                          <a:srgbClr val="3D4856"/>
                        </a:solidFill>
                        <a:latin typeface="Arial" panose="020B0604020202020204" pitchFamily="34" charset="0"/>
                        <a:ea typeface="+mn-ea"/>
                        <a:cs typeface="Arial" panose="020B0604020202020204" pitchFamily="34" charset="0"/>
                      </a:defRPr>
                    </a:pPr>
                    <a:r>
                      <a:rPr lang="en-US" dirty="0"/>
                      <a:t>16,2</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1-4292-453A-A288-5021B5E1CE0C}"/>
                </c:ext>
              </c:extLst>
            </c:dLbl>
            <c:dLbl>
              <c:idx val="2"/>
              <c:layout>
                <c:manualLayout>
                  <c:x val="0"/>
                  <c:y val="-0.10013351134846461"/>
                </c:manualLayout>
              </c:layout>
              <c:tx>
                <c:rich>
                  <a:bodyPr wrap="none"/>
                  <a:lstStyle/>
                  <a:p>
                    <a:pPr>
                      <a:defRPr sz="1600" b="1" kern="1200">
                        <a:solidFill>
                          <a:srgbClr val="3D4856"/>
                        </a:solidFill>
                        <a:latin typeface="Arial" panose="020B0604020202020204" pitchFamily="34" charset="0"/>
                        <a:ea typeface="+mn-ea"/>
                        <a:cs typeface="Arial" panose="020B0604020202020204" pitchFamily="34" charset="0"/>
                      </a:defRPr>
                    </a:pPr>
                    <a:r>
                      <a:rPr lang="en-US" dirty="0"/>
                      <a:t>2,5</a:t>
                    </a:r>
                  </a:p>
                </c:rich>
              </c:tx>
              <c:numFmt formatCode="0.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3-4292-453A-A288-5021B5E1CE0C}"/>
                </c:ext>
              </c:extLst>
            </c:dLbl>
            <c:spPr>
              <a:noFill/>
              <a:ln>
                <a:noFill/>
              </a:ln>
              <a:effectLst/>
            </c:spPr>
            <c:txPr>
              <a:bodyPr wrap="square" lIns="38100" tIns="19050" rIns="38100" bIns="19050" anchor="ctr">
                <a:spAutoFit/>
              </a:bodyPr>
              <a:lstStyle/>
              <a:p>
                <a:pPr>
                  <a:defRPr sz="1600">
                    <a:latin typeface="Arial" panose="020B0604020202020204" pitchFamily="34" charset="0"/>
                    <a:cs typeface="Arial" panose="020B0604020202020204"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Sheet1!$A$1:$C$1</c:f>
              <c:numCache>
                <c:formatCode>0.0;"-"0.0</c:formatCode>
                <c:ptCount val="3"/>
                <c:pt idx="0">
                  <c:v>34.9</c:v>
                </c:pt>
                <c:pt idx="1">
                  <c:v>16.2</c:v>
                </c:pt>
                <c:pt idx="2">
                  <c:v>2.5</c:v>
                </c:pt>
              </c:numCache>
            </c:numRef>
          </c:val>
          <c:extLst>
            <c:ext xmlns:c16="http://schemas.microsoft.com/office/drawing/2014/chart" uri="{C3380CC4-5D6E-409C-BE32-E72D297353CC}">
              <c16:uniqueId val="{00000005-4292-453A-A288-5021B5E1CE0C}"/>
            </c:ext>
          </c:extLst>
        </c:ser>
        <c:dLbls>
          <c:showLegendKey val="0"/>
          <c:showVal val="0"/>
          <c:showCatName val="0"/>
          <c:showSerName val="0"/>
          <c:showPercent val="0"/>
          <c:showBubbleSize val="0"/>
        </c:dLbls>
        <c:gapWidth val="150"/>
        <c:overlap val="100"/>
        <c:axId val="1077948064"/>
        <c:axId val="1"/>
      </c:barChart>
      <c:catAx>
        <c:axId val="1077948064"/>
        <c:scaling>
          <c:orientation val="minMax"/>
        </c:scaling>
        <c:delete val="0"/>
        <c:axPos val="b"/>
        <c:majorGridlines>
          <c:spPr>
            <a:ln>
              <a:noFill/>
            </a:ln>
          </c:spPr>
        </c:majorGridlines>
        <c:majorTickMark val="none"/>
        <c:minorTickMark val="none"/>
        <c:tickLblPos val="none"/>
        <c:spPr>
          <a:ln w="9525" cmpd="sng" algn="ctr">
            <a:solidFill>
              <a:srgbClr val="3D4856"/>
            </a:solidFill>
            <a:prstDash val="solid"/>
          </a:ln>
        </c:spPr>
        <c:crossAx val="1"/>
        <c:crosses val="min"/>
        <c:auto val="0"/>
        <c:lblAlgn val="ctr"/>
        <c:lblOffset val="100"/>
        <c:noMultiLvlLbl val="0"/>
      </c:catAx>
      <c:valAx>
        <c:axId val="1"/>
        <c:scaling>
          <c:orientation val="minMax"/>
          <c:max val="35.1"/>
          <c:min val="0"/>
        </c:scaling>
        <c:delete val="1"/>
        <c:axPos val="l"/>
        <c:numFmt formatCode="0.0;&quot;-&quot;0.0" sourceLinked="1"/>
        <c:majorTickMark val="out"/>
        <c:minorTickMark val="none"/>
        <c:tickLblPos val="nextTo"/>
        <c:crossAx val="1077948064"/>
        <c:crosses val="min"/>
        <c:crossBetween val="between"/>
      </c:valAx>
    </c:plotArea>
    <c:plotVisOnly val="0"/>
    <c:dispBlanksAs val="gap"/>
    <c:showDLblsOverMax val="1"/>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EC2406-1BC7-4F29-B464-57B61FAAEA7F}"/>
              </a:ext>
            </a:extLst>
          </p:cNvPr>
          <p:cNvSpPr>
            <a:spLocks noGrp="1"/>
          </p:cNvSpPr>
          <p:nvPr>
            <p:ph type="hdr" sz="quarter"/>
          </p:nvPr>
        </p:nvSpPr>
        <p:spPr>
          <a:xfrm>
            <a:off x="1" y="0"/>
            <a:ext cx="3013075" cy="463550"/>
          </a:xfrm>
          <a:prstGeom prst="rect">
            <a:avLst/>
          </a:prstGeom>
        </p:spPr>
        <p:txBody>
          <a:bodyPr vert="horz" lIns="91427" tIns="45713" rIns="91427" bIns="45713" rtlCol="0"/>
          <a:lstStyle>
            <a:lvl1pPr algn="l">
              <a:defRPr sz="1200"/>
            </a:lvl1pPr>
          </a:lstStyle>
          <a:p>
            <a:endParaRPr lang="en-CA"/>
          </a:p>
        </p:txBody>
      </p:sp>
      <p:sp>
        <p:nvSpPr>
          <p:cNvPr id="3" name="Date Placeholder 2">
            <a:extLst>
              <a:ext uri="{FF2B5EF4-FFF2-40B4-BE49-F238E27FC236}">
                <a16:creationId xmlns:a16="http://schemas.microsoft.com/office/drawing/2014/main" id="{977037C3-DC45-A447-7CE4-CF04EA7C71BD}"/>
              </a:ext>
            </a:extLst>
          </p:cNvPr>
          <p:cNvSpPr>
            <a:spLocks noGrp="1"/>
          </p:cNvSpPr>
          <p:nvPr>
            <p:ph type="dt" sz="quarter" idx="1"/>
          </p:nvPr>
        </p:nvSpPr>
        <p:spPr>
          <a:xfrm>
            <a:off x="3940176" y="0"/>
            <a:ext cx="3013075" cy="463550"/>
          </a:xfrm>
          <a:prstGeom prst="rect">
            <a:avLst/>
          </a:prstGeom>
        </p:spPr>
        <p:txBody>
          <a:bodyPr vert="horz" lIns="91427" tIns="45713" rIns="91427" bIns="45713" rtlCol="0"/>
          <a:lstStyle>
            <a:lvl1pPr algn="r">
              <a:defRPr sz="1200"/>
            </a:lvl1pPr>
          </a:lstStyle>
          <a:p>
            <a:endParaRPr lang="en-CA" dirty="0"/>
          </a:p>
        </p:txBody>
      </p:sp>
      <p:sp>
        <p:nvSpPr>
          <p:cNvPr id="4" name="Footer Placeholder 3">
            <a:extLst>
              <a:ext uri="{FF2B5EF4-FFF2-40B4-BE49-F238E27FC236}">
                <a16:creationId xmlns:a16="http://schemas.microsoft.com/office/drawing/2014/main" id="{65B2BAE2-9DB8-D22C-2157-1184B0117A0B}"/>
              </a:ext>
            </a:extLst>
          </p:cNvPr>
          <p:cNvSpPr>
            <a:spLocks noGrp="1"/>
          </p:cNvSpPr>
          <p:nvPr>
            <p:ph type="ftr" sz="quarter" idx="2"/>
          </p:nvPr>
        </p:nvSpPr>
        <p:spPr>
          <a:xfrm>
            <a:off x="1" y="8777289"/>
            <a:ext cx="3013075" cy="463550"/>
          </a:xfrm>
          <a:prstGeom prst="rect">
            <a:avLst/>
          </a:prstGeom>
        </p:spPr>
        <p:txBody>
          <a:bodyPr vert="horz" lIns="91427" tIns="45713" rIns="91427" bIns="45713"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65B2D95B-F6BB-E5FC-D6CE-A976869FBF4B}"/>
              </a:ext>
            </a:extLst>
          </p:cNvPr>
          <p:cNvSpPr>
            <a:spLocks noGrp="1"/>
          </p:cNvSpPr>
          <p:nvPr>
            <p:ph type="sldNum" sz="quarter" idx="3"/>
          </p:nvPr>
        </p:nvSpPr>
        <p:spPr>
          <a:xfrm>
            <a:off x="3940176" y="8777289"/>
            <a:ext cx="3013075" cy="463550"/>
          </a:xfrm>
          <a:prstGeom prst="rect">
            <a:avLst/>
          </a:prstGeom>
        </p:spPr>
        <p:txBody>
          <a:bodyPr vert="horz" lIns="91427" tIns="45713" rIns="91427" bIns="45713" rtlCol="0" anchor="b"/>
          <a:lstStyle>
            <a:lvl1pPr algn="r">
              <a:defRPr sz="1200"/>
            </a:lvl1pPr>
          </a:lstStyle>
          <a:p>
            <a:fld id="{12B7A564-0532-4776-9E05-A355A9A144C8}" type="slidenum">
              <a:rPr lang="en-CA" smtClean="0"/>
              <a:t>‹#›</a:t>
            </a:fld>
            <a:endParaRPr lang="en-CA"/>
          </a:p>
        </p:txBody>
      </p:sp>
    </p:spTree>
    <p:extLst>
      <p:ext uri="{BB962C8B-B14F-4D97-AF65-F5344CB8AC3E}">
        <p14:creationId xmlns:p14="http://schemas.microsoft.com/office/powerpoint/2010/main" val="2199844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3647"/>
          </a:xfrm>
          <a:prstGeom prst="rect">
            <a:avLst/>
          </a:prstGeom>
        </p:spPr>
        <p:txBody>
          <a:bodyPr vert="horz" lIns="92532" tIns="46267" rIns="92532" bIns="46267" rtlCol="0"/>
          <a:lstStyle>
            <a:lvl1pPr algn="l">
              <a:defRPr sz="1200"/>
            </a:lvl1pPr>
          </a:lstStyle>
          <a:p>
            <a:endParaRPr lang="en-US"/>
          </a:p>
        </p:txBody>
      </p:sp>
      <p:sp>
        <p:nvSpPr>
          <p:cNvPr id="3" name="Date Placeholder 2"/>
          <p:cNvSpPr>
            <a:spLocks noGrp="1"/>
          </p:cNvSpPr>
          <p:nvPr>
            <p:ph type="dt" idx="1"/>
          </p:nvPr>
        </p:nvSpPr>
        <p:spPr>
          <a:xfrm>
            <a:off x="3939467" y="1"/>
            <a:ext cx="3013763" cy="463647"/>
          </a:xfrm>
          <a:prstGeom prst="rect">
            <a:avLst/>
          </a:prstGeom>
        </p:spPr>
        <p:txBody>
          <a:bodyPr vert="horz" lIns="92532" tIns="46267" rIns="92532" bIns="46267" rtlCol="0"/>
          <a:lstStyle>
            <a:lvl1pPr algn="r">
              <a:defRPr sz="1200"/>
            </a:lvl1pPr>
          </a:lstStyle>
          <a:p>
            <a:fld id="{5953C08F-D863-2440-B72F-6BEEA99D3E49}" type="datetimeFigureOut">
              <a:rPr lang="en-US" smtClean="0"/>
              <a:t>7/4/2025</a:t>
            </a:fld>
            <a:endParaRPr lang="en-US"/>
          </a:p>
        </p:txBody>
      </p:sp>
      <p:sp>
        <p:nvSpPr>
          <p:cNvPr id="4" name="Slide Image Placeholder 3"/>
          <p:cNvSpPr>
            <a:spLocks noGrp="1" noRot="1" noChangeAspect="1"/>
          </p:cNvSpPr>
          <p:nvPr>
            <p:ph type="sldImg" idx="2"/>
          </p:nvPr>
        </p:nvSpPr>
        <p:spPr>
          <a:xfrm>
            <a:off x="706438" y="1155700"/>
            <a:ext cx="5541962" cy="3117850"/>
          </a:xfrm>
          <a:prstGeom prst="rect">
            <a:avLst/>
          </a:prstGeom>
          <a:noFill/>
          <a:ln w="12700">
            <a:solidFill>
              <a:prstClr val="black"/>
            </a:solidFill>
          </a:ln>
        </p:spPr>
        <p:txBody>
          <a:bodyPr vert="horz" lIns="92532" tIns="46267" rIns="92532" bIns="46267" rtlCol="0" anchor="ctr"/>
          <a:lstStyle/>
          <a:p>
            <a:endParaRPr lang="en-US"/>
          </a:p>
        </p:txBody>
      </p:sp>
      <p:sp>
        <p:nvSpPr>
          <p:cNvPr id="5" name="Notes Placeholder 4"/>
          <p:cNvSpPr>
            <a:spLocks noGrp="1"/>
          </p:cNvSpPr>
          <p:nvPr>
            <p:ph type="body" sz="quarter" idx="3"/>
          </p:nvPr>
        </p:nvSpPr>
        <p:spPr>
          <a:xfrm>
            <a:off x="695484" y="4447153"/>
            <a:ext cx="5563870" cy="3638580"/>
          </a:xfrm>
          <a:prstGeom prst="rect">
            <a:avLst/>
          </a:prstGeom>
        </p:spPr>
        <p:txBody>
          <a:bodyPr vert="horz" lIns="92532" tIns="46267" rIns="92532" bIns="4626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7193"/>
            <a:ext cx="3013763" cy="463646"/>
          </a:xfrm>
          <a:prstGeom prst="rect">
            <a:avLst/>
          </a:prstGeom>
        </p:spPr>
        <p:txBody>
          <a:bodyPr vert="horz" lIns="92532" tIns="46267" rIns="92532" bIns="46267" rtlCol="0" anchor="b"/>
          <a:lstStyle>
            <a:lvl1pPr algn="l">
              <a:defRPr sz="1200"/>
            </a:lvl1pPr>
          </a:lstStyle>
          <a:p>
            <a:endParaRPr lang="en-US"/>
          </a:p>
        </p:txBody>
      </p:sp>
      <p:sp>
        <p:nvSpPr>
          <p:cNvPr id="7" name="Slide Number Placeholder 6"/>
          <p:cNvSpPr>
            <a:spLocks noGrp="1"/>
          </p:cNvSpPr>
          <p:nvPr>
            <p:ph type="sldNum" sz="quarter" idx="5"/>
          </p:nvPr>
        </p:nvSpPr>
        <p:spPr>
          <a:xfrm>
            <a:off x="3939467" y="8777193"/>
            <a:ext cx="3013763" cy="463646"/>
          </a:xfrm>
          <a:prstGeom prst="rect">
            <a:avLst/>
          </a:prstGeom>
        </p:spPr>
        <p:txBody>
          <a:bodyPr vert="horz" lIns="92532" tIns="46267" rIns="92532" bIns="46267" rtlCol="0" anchor="b"/>
          <a:lstStyle>
            <a:lvl1pPr algn="r">
              <a:defRPr sz="1200"/>
            </a:lvl1pPr>
          </a:lstStyle>
          <a:p>
            <a:fld id="{60D99AB4-D551-B547-8043-8BC1EF0B50A8}" type="slidenum">
              <a:rPr lang="en-US" smtClean="0"/>
              <a:t>‹#›</a:t>
            </a:fld>
            <a:endParaRPr lang="en-US"/>
          </a:p>
        </p:txBody>
      </p:sp>
    </p:spTree>
    <p:extLst>
      <p:ext uri="{BB962C8B-B14F-4D97-AF65-F5344CB8AC3E}">
        <p14:creationId xmlns:p14="http://schemas.microsoft.com/office/powerpoint/2010/main" val="1816971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0D99AB4-D551-B547-8043-8BC1EF0B50A8}" type="slidenum">
              <a:rPr lang="en-US" smtClean="0"/>
              <a:t>13</a:t>
            </a:fld>
            <a:endParaRPr lang="en-US"/>
          </a:p>
        </p:txBody>
      </p:sp>
    </p:spTree>
    <p:extLst>
      <p:ext uri="{BB962C8B-B14F-4D97-AF65-F5344CB8AC3E}">
        <p14:creationId xmlns:p14="http://schemas.microsoft.com/office/powerpoint/2010/main" val="2360486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3" name="Picture 2" descr="A close-up of a machine&#10;&#10;AI-generated content may be incorrect.">
            <a:extLst>
              <a:ext uri="{FF2B5EF4-FFF2-40B4-BE49-F238E27FC236}">
                <a16:creationId xmlns:a16="http://schemas.microsoft.com/office/drawing/2014/main" id="{424FCE8D-FABF-D85E-75A3-880D0E4AE5EB}"/>
              </a:ext>
            </a:extLst>
          </p:cNvPr>
          <p:cNvPicPr>
            <a:picLocks noChangeAspect="1"/>
          </p:cNvPicPr>
          <p:nvPr userDrawn="1"/>
        </p:nvPicPr>
        <p:blipFill>
          <a:blip r:embed="rId2"/>
          <a:stretch>
            <a:fillRect/>
          </a:stretch>
        </p:blipFill>
        <p:spPr>
          <a:xfrm>
            <a:off x="-1" y="0"/>
            <a:ext cx="12191993" cy="6857996"/>
          </a:xfrm>
          <a:prstGeom prst="rect">
            <a:avLst/>
          </a:prstGeom>
        </p:spPr>
      </p:pic>
      <p:sp>
        <p:nvSpPr>
          <p:cNvPr id="4" name="Title 1">
            <a:extLst>
              <a:ext uri="{FF2B5EF4-FFF2-40B4-BE49-F238E27FC236}">
                <a16:creationId xmlns:a16="http://schemas.microsoft.com/office/drawing/2014/main" id="{DD4D5A5C-4928-486C-3C3A-07D95B81B3B2}"/>
              </a:ext>
            </a:extLst>
          </p:cNvPr>
          <p:cNvSpPr>
            <a:spLocks noGrp="1"/>
          </p:cNvSpPr>
          <p:nvPr>
            <p:ph type="ctrTitle"/>
          </p:nvPr>
        </p:nvSpPr>
        <p:spPr>
          <a:xfrm>
            <a:off x="6822040" y="3955550"/>
            <a:ext cx="4908426" cy="1643865"/>
          </a:xfrm>
        </p:spPr>
        <p:txBody>
          <a:bodyPr anchor="b">
            <a:normAutofit/>
          </a:bodyPr>
          <a:lstStyle>
            <a:lvl1pPr algn="l">
              <a:defRPr sz="3000"/>
            </a:lvl1pPr>
          </a:lstStyle>
          <a:p>
            <a:r>
              <a:rPr lang="en-US" dirty="0"/>
              <a:t>Click to edit Master title style</a:t>
            </a:r>
          </a:p>
        </p:txBody>
      </p:sp>
      <p:sp>
        <p:nvSpPr>
          <p:cNvPr id="6" name="Subtitle 2">
            <a:extLst>
              <a:ext uri="{FF2B5EF4-FFF2-40B4-BE49-F238E27FC236}">
                <a16:creationId xmlns:a16="http://schemas.microsoft.com/office/drawing/2014/main" id="{B818C269-4FAE-B19C-0804-3B7944DF9FA7}"/>
              </a:ext>
            </a:extLst>
          </p:cNvPr>
          <p:cNvSpPr>
            <a:spLocks noGrp="1"/>
          </p:cNvSpPr>
          <p:nvPr>
            <p:ph type="subTitle" idx="1"/>
          </p:nvPr>
        </p:nvSpPr>
        <p:spPr>
          <a:xfrm>
            <a:off x="6801492" y="6369977"/>
            <a:ext cx="4908426" cy="488019"/>
          </a:xfrm>
        </p:spPr>
        <p:txBody>
          <a:bodyPr>
            <a:normAutofit/>
          </a:bodyPr>
          <a:lstStyle>
            <a:lvl1pPr marL="0" indent="0" algn="l">
              <a:buNone/>
              <a:defRPr sz="1900" b="1" i="0">
                <a:solidFill>
                  <a:srgbClr val="EAEFF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7466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FB8840-6ED2-F56C-1158-F2B5882DCC06}"/>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2" name="Title 1">
            <a:extLst>
              <a:ext uri="{FF2B5EF4-FFF2-40B4-BE49-F238E27FC236}">
                <a16:creationId xmlns:a16="http://schemas.microsoft.com/office/drawing/2014/main" id="{AE98608B-DDE6-464D-B6C5-26575CEC5BFE}"/>
              </a:ext>
            </a:extLst>
          </p:cNvPr>
          <p:cNvSpPr>
            <a:spLocks noGrp="1"/>
          </p:cNvSpPr>
          <p:nvPr>
            <p:ph type="title"/>
          </p:nvPr>
        </p:nvSpPr>
        <p:spPr>
          <a:xfrm>
            <a:off x="838200" y="365125"/>
            <a:ext cx="10515600" cy="1062459"/>
          </a:xfrm>
        </p:spPr>
        <p:txBody>
          <a:bodyPr anchor="b">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69FD0A50-6ECC-405B-0810-5B011E7921BC}"/>
              </a:ext>
            </a:extLst>
          </p:cNvPr>
          <p:cNvSpPr>
            <a:spLocks noGrp="1"/>
          </p:cNvSpPr>
          <p:nvPr>
            <p:ph idx="1"/>
          </p:nvPr>
        </p:nvSpPr>
        <p:spPr/>
        <p:txBody>
          <a:bodyPr/>
          <a:lstStyle>
            <a:lvl1pPr>
              <a:defRPr sz="2000">
                <a:solidFill>
                  <a:srgbClr val="3D4856"/>
                </a:solidFill>
                <a:latin typeface="Arial" panose="020B0604020202020204" pitchFamily="34" charset="0"/>
                <a:cs typeface="Arial" panose="020B0604020202020204" pitchFamily="34" charset="0"/>
              </a:defRPr>
            </a:lvl1pPr>
            <a:lvl2pPr>
              <a:defRPr sz="1800">
                <a:solidFill>
                  <a:srgbClr val="3D4856"/>
                </a:solidFill>
                <a:latin typeface="Arial" panose="020B0604020202020204" pitchFamily="34" charset="0"/>
                <a:cs typeface="Arial" panose="020B0604020202020204" pitchFamily="34" charset="0"/>
              </a:defRPr>
            </a:lvl2pPr>
            <a:lvl3pPr>
              <a:defRPr sz="1600">
                <a:solidFill>
                  <a:srgbClr val="3D4856"/>
                </a:solidFill>
                <a:latin typeface="Arial" panose="020B0604020202020204" pitchFamily="34" charset="0"/>
                <a:cs typeface="Arial" panose="020B0604020202020204" pitchFamily="34" charset="0"/>
              </a:defRPr>
            </a:lvl3pPr>
            <a:lvl4pPr>
              <a:defRPr>
                <a:solidFill>
                  <a:srgbClr val="3D4856"/>
                </a:solidFill>
              </a:defRPr>
            </a:lvl4pPr>
            <a:lvl5pPr>
              <a:defRPr>
                <a:solidFill>
                  <a:srgbClr val="3D4856"/>
                </a:solidFil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a:extLst>
              <a:ext uri="{FF2B5EF4-FFF2-40B4-BE49-F238E27FC236}">
                <a16:creationId xmlns:a16="http://schemas.microsoft.com/office/drawing/2014/main" id="{E3A3247B-9CAF-7FF9-33C2-8FCFEDA67CB2}"/>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dirty="0"/>
          </a:p>
        </p:txBody>
      </p:sp>
      <p:pic>
        <p:nvPicPr>
          <p:cNvPr id="4" name="Picture 3" descr="A blue and black logo&#10;&#10;Description automatically generated">
            <a:extLst>
              <a:ext uri="{FF2B5EF4-FFF2-40B4-BE49-F238E27FC236}">
                <a16:creationId xmlns:a16="http://schemas.microsoft.com/office/drawing/2014/main" id="{A44CC3A1-9AEE-8CA9-87FB-0F35DDDA03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cxnSp>
        <p:nvCxnSpPr>
          <p:cNvPr id="5" name="Straight Connector 4">
            <a:extLst>
              <a:ext uri="{FF2B5EF4-FFF2-40B4-BE49-F238E27FC236}">
                <a16:creationId xmlns:a16="http://schemas.microsoft.com/office/drawing/2014/main" id="{BF512A7B-1E23-915A-E554-B24261CFDE65}"/>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456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map of the world&#10;&#10;AI-generated content may be incorrect.">
            <a:extLst>
              <a:ext uri="{FF2B5EF4-FFF2-40B4-BE49-F238E27FC236}">
                <a16:creationId xmlns:a16="http://schemas.microsoft.com/office/drawing/2014/main" id="{910848CE-D77B-B4B8-7211-AAC4F3B792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0FD3F08-099C-FE11-4E96-DA558D5EEBF5}"/>
              </a:ext>
            </a:extLst>
          </p:cNvPr>
          <p:cNvSpPr>
            <a:spLocks noGrp="1"/>
          </p:cNvSpPr>
          <p:nvPr>
            <p:ph type="title"/>
          </p:nvPr>
        </p:nvSpPr>
        <p:spPr>
          <a:xfrm>
            <a:off x="838200" y="272143"/>
            <a:ext cx="10515600" cy="1418545"/>
          </a:xfrm>
        </p:spPr>
        <p:txBody>
          <a:bodyPr anchor="t">
            <a:normAutofit/>
          </a:bodyPr>
          <a:lstStyle>
            <a:lvl1pPr>
              <a:defRPr sz="2500"/>
            </a:lvl1pPr>
          </a:lstStyle>
          <a:p>
            <a:r>
              <a:rPr lang="en-US" dirty="0"/>
              <a:t>Click to edit Master title style</a:t>
            </a:r>
          </a:p>
        </p:txBody>
      </p:sp>
      <p:sp>
        <p:nvSpPr>
          <p:cNvPr id="6" name="Rectangle 5">
            <a:extLst>
              <a:ext uri="{FF2B5EF4-FFF2-40B4-BE49-F238E27FC236}">
                <a16:creationId xmlns:a16="http://schemas.microsoft.com/office/drawing/2014/main" id="{F3867218-A146-52B4-795E-02C7A298AF88}"/>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7" name="Slide Number Placeholder 5">
            <a:extLst>
              <a:ext uri="{FF2B5EF4-FFF2-40B4-BE49-F238E27FC236}">
                <a16:creationId xmlns:a16="http://schemas.microsoft.com/office/drawing/2014/main" id="{877E20CB-0B5F-7A6C-5FD4-6BDE37F2AC42}"/>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dirty="0"/>
          </a:p>
        </p:txBody>
      </p:sp>
      <p:pic>
        <p:nvPicPr>
          <p:cNvPr id="8" name="Picture 7" descr="A blue and black logo&#10;&#10;Description automatically generated">
            <a:extLst>
              <a:ext uri="{FF2B5EF4-FFF2-40B4-BE49-F238E27FC236}">
                <a16:creationId xmlns:a16="http://schemas.microsoft.com/office/drawing/2014/main" id="{EC7329F4-EA20-E9E7-72B6-C353753F334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spTree>
    <p:extLst>
      <p:ext uri="{BB962C8B-B14F-4D97-AF65-F5344CB8AC3E}">
        <p14:creationId xmlns:p14="http://schemas.microsoft.com/office/powerpoint/2010/main" val="2419222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7FBFF4-F56A-1050-C60E-FC6AD5A39815}"/>
              </a:ext>
            </a:extLst>
          </p:cNvPr>
          <p:cNvSpPr>
            <a:spLocks noGrp="1"/>
          </p:cNvSpPr>
          <p:nvPr>
            <p:ph type="body" idx="1"/>
          </p:nvPr>
        </p:nvSpPr>
        <p:spPr>
          <a:xfrm>
            <a:off x="839788" y="1681163"/>
            <a:ext cx="5157787" cy="823912"/>
          </a:xfrm>
        </p:spPr>
        <p:txBody>
          <a:bodyPr anchor="b">
            <a:normAutofit/>
          </a:bodyPr>
          <a:lstStyle>
            <a:lvl1pPr marL="0" indent="0">
              <a:buNone/>
              <a:defRPr sz="2300" b="1">
                <a:solidFill>
                  <a:srgbClr val="0068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6838649-4563-8B47-8E3A-3F3E05B49CF9}"/>
              </a:ext>
            </a:extLst>
          </p:cNvPr>
          <p:cNvSpPr>
            <a:spLocks noGrp="1"/>
          </p:cNvSpPr>
          <p:nvPr>
            <p:ph sz="half" idx="2"/>
          </p:nvPr>
        </p:nvSpPr>
        <p:spPr>
          <a:xfrm>
            <a:off x="839788" y="2612571"/>
            <a:ext cx="5157787" cy="3577092"/>
          </a:xfrm>
        </p:spPr>
        <p:txBody>
          <a:bodyPr/>
          <a:lstStyle>
            <a:lvl1pPr>
              <a:defRPr sz="2000">
                <a:solidFill>
                  <a:srgbClr val="3D4856"/>
                </a:solidFill>
                <a:latin typeface="Arial" panose="020B0604020202020204" pitchFamily="34" charset="0"/>
                <a:cs typeface="Arial" panose="020B0604020202020204" pitchFamily="34" charset="0"/>
              </a:defRPr>
            </a:lvl1pPr>
            <a:lvl2pPr>
              <a:defRPr sz="1600">
                <a:solidFill>
                  <a:srgbClr val="3D4856"/>
                </a:solidFill>
                <a:latin typeface="Arial" panose="020B0604020202020204" pitchFamily="34" charset="0"/>
                <a:cs typeface="Arial" panose="020B0604020202020204" pitchFamily="34" charset="0"/>
              </a:defRPr>
            </a:lvl2pPr>
            <a:lvl3pPr>
              <a:defRPr sz="1600">
                <a:solidFill>
                  <a:srgbClr val="3D4856"/>
                </a:solidFill>
              </a:defRPr>
            </a:lvl3pPr>
            <a:lvl4pPr>
              <a:defRPr>
                <a:solidFill>
                  <a:srgbClr val="3D4856"/>
                </a:solidFill>
              </a:defRPr>
            </a:lvl4pPr>
            <a:lvl5pPr>
              <a:defRPr>
                <a:solidFill>
                  <a:srgbClr val="3D4856"/>
                </a:solidFill>
              </a:defRPr>
            </a:lvl5pPr>
          </a:lstStyle>
          <a:p>
            <a:pPr lvl="0"/>
            <a:r>
              <a:rPr lang="en-US" dirty="0"/>
              <a:t>Click to edit Master text styles</a:t>
            </a:r>
          </a:p>
          <a:p>
            <a:pPr lvl="1"/>
            <a:r>
              <a:rPr lang="en-US" dirty="0"/>
              <a:t>Second level</a:t>
            </a:r>
          </a:p>
        </p:txBody>
      </p:sp>
      <p:sp>
        <p:nvSpPr>
          <p:cNvPr id="5" name="Text Placeholder 4">
            <a:extLst>
              <a:ext uri="{FF2B5EF4-FFF2-40B4-BE49-F238E27FC236}">
                <a16:creationId xmlns:a16="http://schemas.microsoft.com/office/drawing/2014/main" id="{796E162C-1453-F5AA-A350-7488B435113D}"/>
              </a:ext>
            </a:extLst>
          </p:cNvPr>
          <p:cNvSpPr>
            <a:spLocks noGrp="1"/>
          </p:cNvSpPr>
          <p:nvPr>
            <p:ph type="body" sz="quarter" idx="3"/>
          </p:nvPr>
        </p:nvSpPr>
        <p:spPr>
          <a:xfrm>
            <a:off x="6172200" y="1681163"/>
            <a:ext cx="5183188" cy="823912"/>
          </a:xfrm>
        </p:spPr>
        <p:txBody>
          <a:bodyPr anchor="b">
            <a:normAutofit/>
          </a:bodyPr>
          <a:lstStyle>
            <a:lvl1pPr marL="0" indent="0">
              <a:buNone/>
              <a:defRPr sz="2300" b="1">
                <a:solidFill>
                  <a:srgbClr val="0068A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BA03D79-00A7-5899-E0F2-DCCC72260B08}"/>
              </a:ext>
            </a:extLst>
          </p:cNvPr>
          <p:cNvSpPr>
            <a:spLocks noGrp="1"/>
          </p:cNvSpPr>
          <p:nvPr>
            <p:ph sz="quarter" idx="4"/>
          </p:nvPr>
        </p:nvSpPr>
        <p:spPr>
          <a:xfrm>
            <a:off x="6172200" y="2612571"/>
            <a:ext cx="5183188" cy="3577092"/>
          </a:xfrm>
        </p:spPr>
        <p:txBody>
          <a:bodyPr/>
          <a:lstStyle>
            <a:lvl1pPr>
              <a:defRPr sz="2000">
                <a:solidFill>
                  <a:srgbClr val="3D4856"/>
                </a:solidFill>
                <a:latin typeface="Arial" panose="020B0604020202020204" pitchFamily="34" charset="0"/>
                <a:cs typeface="Arial" panose="020B0604020202020204" pitchFamily="34" charset="0"/>
              </a:defRPr>
            </a:lvl1pPr>
            <a:lvl2pPr>
              <a:defRPr sz="1600">
                <a:solidFill>
                  <a:srgbClr val="3D4856"/>
                </a:solidFill>
                <a:latin typeface="Arial" panose="020B0604020202020204" pitchFamily="34" charset="0"/>
                <a:cs typeface="Arial" panose="020B0604020202020204" pitchFamily="34" charset="0"/>
              </a:defRPr>
            </a:lvl2pPr>
            <a:lvl3pPr>
              <a:defRPr>
                <a:solidFill>
                  <a:srgbClr val="3D4856"/>
                </a:solidFill>
              </a:defRPr>
            </a:lvl3pPr>
            <a:lvl4pPr>
              <a:defRPr>
                <a:solidFill>
                  <a:srgbClr val="3D4856"/>
                </a:solidFill>
              </a:defRPr>
            </a:lvl4pPr>
            <a:lvl5pPr>
              <a:defRPr>
                <a:solidFill>
                  <a:srgbClr val="3D4856"/>
                </a:solidFill>
              </a:defRPr>
            </a:lvl5pPr>
          </a:lstStyle>
          <a:p>
            <a:pPr lvl="0"/>
            <a:r>
              <a:rPr lang="en-US" dirty="0"/>
              <a:t>Click to edit Master text styles</a:t>
            </a:r>
          </a:p>
          <a:p>
            <a:pPr lvl="1"/>
            <a:r>
              <a:rPr lang="en-US" dirty="0"/>
              <a:t>Second level</a:t>
            </a:r>
          </a:p>
        </p:txBody>
      </p:sp>
      <p:sp>
        <p:nvSpPr>
          <p:cNvPr id="12" name="Title 1">
            <a:extLst>
              <a:ext uri="{FF2B5EF4-FFF2-40B4-BE49-F238E27FC236}">
                <a16:creationId xmlns:a16="http://schemas.microsoft.com/office/drawing/2014/main" id="{36DC106E-4D24-D29F-093A-A5F82CD5908C}"/>
              </a:ext>
            </a:extLst>
          </p:cNvPr>
          <p:cNvSpPr>
            <a:spLocks noGrp="1"/>
          </p:cNvSpPr>
          <p:nvPr>
            <p:ph type="title"/>
          </p:nvPr>
        </p:nvSpPr>
        <p:spPr>
          <a:xfrm>
            <a:off x="838200" y="365125"/>
            <a:ext cx="10515600" cy="1062459"/>
          </a:xfrm>
        </p:spPr>
        <p:txBody>
          <a:bodyPr anchor="b">
            <a:normAutofit/>
          </a:bodyPr>
          <a:lstStyle>
            <a:lvl1pPr>
              <a:defRPr sz="3000"/>
            </a:lvl1pPr>
          </a:lstStyle>
          <a:p>
            <a:r>
              <a:rPr lang="en-US" dirty="0"/>
              <a:t>Click to edit Master title style</a:t>
            </a:r>
          </a:p>
        </p:txBody>
      </p:sp>
      <p:sp>
        <p:nvSpPr>
          <p:cNvPr id="13" name="Rectangle 12">
            <a:extLst>
              <a:ext uri="{FF2B5EF4-FFF2-40B4-BE49-F238E27FC236}">
                <a16:creationId xmlns:a16="http://schemas.microsoft.com/office/drawing/2014/main" id="{95601E40-5B68-291D-AF6D-A5068B7FEC0D}"/>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14" name="Slide Number Placeholder 5">
            <a:extLst>
              <a:ext uri="{FF2B5EF4-FFF2-40B4-BE49-F238E27FC236}">
                <a16:creationId xmlns:a16="http://schemas.microsoft.com/office/drawing/2014/main" id="{4307D520-79A7-C43F-BA9E-AC3BBEB35B2D}"/>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dirty="0"/>
          </a:p>
        </p:txBody>
      </p:sp>
      <p:pic>
        <p:nvPicPr>
          <p:cNvPr id="2" name="Picture 1" descr="A blue and black logo&#10;&#10;Description automatically generated">
            <a:extLst>
              <a:ext uri="{FF2B5EF4-FFF2-40B4-BE49-F238E27FC236}">
                <a16:creationId xmlns:a16="http://schemas.microsoft.com/office/drawing/2014/main" id="{71F563D6-69AC-A3B8-6AFD-1ED19C4D891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cxnSp>
        <p:nvCxnSpPr>
          <p:cNvPr id="8" name="Straight Connector 7">
            <a:extLst>
              <a:ext uri="{FF2B5EF4-FFF2-40B4-BE49-F238E27FC236}">
                <a16:creationId xmlns:a16="http://schemas.microsoft.com/office/drawing/2014/main" id="{04277A0C-DD58-51B5-515C-F80CAE4603F7}"/>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3317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46FC6-4007-96BF-03FB-1D24C3F11440}"/>
              </a:ext>
            </a:extLst>
          </p:cNvPr>
          <p:cNvSpPr>
            <a:spLocks noGrp="1"/>
          </p:cNvSpPr>
          <p:nvPr>
            <p:ph type="title"/>
          </p:nvPr>
        </p:nvSpPr>
        <p:spPr>
          <a:xfrm>
            <a:off x="5191761" y="457200"/>
            <a:ext cx="6160454" cy="970384"/>
          </a:xfrm>
        </p:spPr>
        <p:txBody>
          <a:bodyPr anchor="b">
            <a:normAutofit/>
          </a:bodyPr>
          <a:lstStyle>
            <a:lvl1pPr>
              <a:defRPr sz="3000"/>
            </a:lvl1pPr>
          </a:lstStyle>
          <a:p>
            <a:r>
              <a:rPr lang="en-US" dirty="0"/>
              <a:t>Click to edit Master title style</a:t>
            </a:r>
          </a:p>
        </p:txBody>
      </p:sp>
      <p:sp>
        <p:nvSpPr>
          <p:cNvPr id="3" name="Picture Placeholder 2">
            <a:extLst>
              <a:ext uri="{FF2B5EF4-FFF2-40B4-BE49-F238E27FC236}">
                <a16:creationId xmlns:a16="http://schemas.microsoft.com/office/drawing/2014/main" id="{B6ACF110-F4E7-6983-25C1-6AC7EB4036FC}"/>
              </a:ext>
            </a:extLst>
          </p:cNvPr>
          <p:cNvSpPr>
            <a:spLocks noGrp="1"/>
          </p:cNvSpPr>
          <p:nvPr>
            <p:ph type="pic" idx="1"/>
          </p:nvPr>
        </p:nvSpPr>
        <p:spPr>
          <a:xfrm>
            <a:off x="838200" y="457200"/>
            <a:ext cx="3932237" cy="5682341"/>
          </a:xfrm>
          <a:solidFill>
            <a:schemeClr val="bg1">
              <a:lumMod val="95000"/>
            </a:schemeClr>
          </a:solidFill>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F5CC216-6927-7176-99B0-C13EB41F1A71}"/>
              </a:ext>
            </a:extLst>
          </p:cNvPr>
          <p:cNvSpPr>
            <a:spLocks noGrp="1"/>
          </p:cNvSpPr>
          <p:nvPr>
            <p:ph type="body" sz="half" idx="2"/>
          </p:nvPr>
        </p:nvSpPr>
        <p:spPr>
          <a:xfrm>
            <a:off x="5191761" y="1791479"/>
            <a:ext cx="6160454" cy="4348064"/>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Rectangle 9">
            <a:extLst>
              <a:ext uri="{FF2B5EF4-FFF2-40B4-BE49-F238E27FC236}">
                <a16:creationId xmlns:a16="http://schemas.microsoft.com/office/drawing/2014/main" id="{3EAC6AB1-3C21-901B-0E51-5D8ED2D1BD95}"/>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11" name="Slide Number Placeholder 5">
            <a:extLst>
              <a:ext uri="{FF2B5EF4-FFF2-40B4-BE49-F238E27FC236}">
                <a16:creationId xmlns:a16="http://schemas.microsoft.com/office/drawing/2014/main" id="{334D80AA-9C5E-BD45-6033-F26A14DB2B4C}"/>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dirty="0"/>
          </a:p>
        </p:txBody>
      </p:sp>
      <p:pic>
        <p:nvPicPr>
          <p:cNvPr id="5" name="Picture 4" descr="A blue and black logo&#10;&#10;Description automatically generated">
            <a:extLst>
              <a:ext uri="{FF2B5EF4-FFF2-40B4-BE49-F238E27FC236}">
                <a16:creationId xmlns:a16="http://schemas.microsoft.com/office/drawing/2014/main" id="{3DDF6384-124B-8511-97F0-6776668DFE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cxnSp>
        <p:nvCxnSpPr>
          <p:cNvPr id="6" name="Straight Connector 5">
            <a:extLst>
              <a:ext uri="{FF2B5EF4-FFF2-40B4-BE49-F238E27FC236}">
                <a16:creationId xmlns:a16="http://schemas.microsoft.com/office/drawing/2014/main" id="{9A0FA170-9CCA-FD65-8448-5E6549AA631A}"/>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5813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D68E8-38DD-FA7C-5D61-2CDDA7F479F2}"/>
              </a:ext>
            </a:extLst>
          </p:cNvPr>
          <p:cNvSpPr>
            <a:spLocks noGrp="1"/>
          </p:cNvSpPr>
          <p:nvPr>
            <p:ph type="title"/>
          </p:nvPr>
        </p:nvSpPr>
        <p:spPr>
          <a:xfrm>
            <a:off x="4704080" y="1842131"/>
            <a:ext cx="7005838" cy="1470023"/>
          </a:xfrm>
        </p:spPr>
        <p:txBody>
          <a:bodyPr anchor="b">
            <a:noAutofit/>
          </a:bodyPr>
          <a:lstStyle>
            <a:lvl1pPr>
              <a:defRPr sz="4500"/>
            </a:lvl1pPr>
          </a:lstStyle>
          <a:p>
            <a:r>
              <a:rPr lang="en-US" dirty="0"/>
              <a:t>Click to edit Master title style</a:t>
            </a:r>
          </a:p>
        </p:txBody>
      </p:sp>
      <p:sp>
        <p:nvSpPr>
          <p:cNvPr id="3" name="Picture Placeholder 2">
            <a:extLst>
              <a:ext uri="{FF2B5EF4-FFF2-40B4-BE49-F238E27FC236}">
                <a16:creationId xmlns:a16="http://schemas.microsoft.com/office/drawing/2014/main" id="{285725C9-BAE5-80A7-BD56-B7AC08628D41}"/>
              </a:ext>
            </a:extLst>
          </p:cNvPr>
          <p:cNvSpPr>
            <a:spLocks noGrp="1"/>
          </p:cNvSpPr>
          <p:nvPr>
            <p:ph type="pic" idx="1"/>
          </p:nvPr>
        </p:nvSpPr>
        <p:spPr>
          <a:xfrm>
            <a:off x="838201" y="1275080"/>
            <a:ext cx="3642360" cy="4307840"/>
          </a:xfrm>
          <a:solidFill>
            <a:schemeClr val="bg1">
              <a:lumMod val="95000"/>
            </a:schemeClr>
          </a:solidFill>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Rectangle 3">
            <a:extLst>
              <a:ext uri="{FF2B5EF4-FFF2-40B4-BE49-F238E27FC236}">
                <a16:creationId xmlns:a16="http://schemas.microsoft.com/office/drawing/2014/main" id="{2D277A5F-30FA-563A-6628-C1E95769230C}"/>
              </a:ext>
            </a:extLst>
          </p:cNvPr>
          <p:cNvSpPr/>
          <p:nvPr userDrawn="1"/>
        </p:nvSpPr>
        <p:spPr>
          <a:xfrm>
            <a:off x="10954139" y="6505178"/>
            <a:ext cx="399662" cy="35282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5" name="Slide Number Placeholder 5">
            <a:extLst>
              <a:ext uri="{FF2B5EF4-FFF2-40B4-BE49-F238E27FC236}">
                <a16:creationId xmlns:a16="http://schemas.microsoft.com/office/drawing/2014/main" id="{AABB08DB-5DA8-4300-DFE6-26BA23EE2C21}"/>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dirty="0"/>
          </a:p>
        </p:txBody>
      </p:sp>
      <p:pic>
        <p:nvPicPr>
          <p:cNvPr id="6" name="Picture 5" descr="A blue and black logo&#10;&#10;Description automatically generated">
            <a:extLst>
              <a:ext uri="{FF2B5EF4-FFF2-40B4-BE49-F238E27FC236}">
                <a16:creationId xmlns:a16="http://schemas.microsoft.com/office/drawing/2014/main" id="{A3682773-2A62-59AA-D2AF-029C02EFFF2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sp>
        <p:nvSpPr>
          <p:cNvPr id="7" name="Subtitle 2">
            <a:extLst>
              <a:ext uri="{FF2B5EF4-FFF2-40B4-BE49-F238E27FC236}">
                <a16:creationId xmlns:a16="http://schemas.microsoft.com/office/drawing/2014/main" id="{B4C3D1DC-BE05-69A5-D086-0F04C17BC008}"/>
              </a:ext>
            </a:extLst>
          </p:cNvPr>
          <p:cNvSpPr>
            <a:spLocks noGrp="1"/>
          </p:cNvSpPr>
          <p:nvPr>
            <p:ph type="subTitle" idx="13"/>
          </p:nvPr>
        </p:nvSpPr>
        <p:spPr>
          <a:xfrm>
            <a:off x="4709118" y="3606800"/>
            <a:ext cx="7000800" cy="1326439"/>
          </a:xfrm>
        </p:spPr>
        <p:txBody>
          <a:bodyPr>
            <a:normAutofit/>
          </a:bodyPr>
          <a:lstStyle>
            <a:lvl1pPr marL="0" indent="0" algn="l">
              <a:buNone/>
              <a:defRPr sz="2300" b="1" i="0">
                <a:solidFill>
                  <a:srgbClr val="0068A6"/>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8" name="Straight Connector 7">
            <a:extLst>
              <a:ext uri="{FF2B5EF4-FFF2-40B4-BE49-F238E27FC236}">
                <a16:creationId xmlns:a16="http://schemas.microsoft.com/office/drawing/2014/main" id="{98DCBA6C-0301-99F9-5D51-B4BF1D10D243}"/>
              </a:ext>
            </a:extLst>
          </p:cNvPr>
          <p:cNvCxnSpPr>
            <a:cxnSpLocks/>
          </p:cNvCxnSpPr>
          <p:nvPr userDrawn="1"/>
        </p:nvCxnSpPr>
        <p:spPr>
          <a:xfrm>
            <a:off x="4704080" y="3432732"/>
            <a:ext cx="7005838" cy="0"/>
          </a:xfrm>
          <a:prstGeom prst="line">
            <a:avLst/>
          </a:prstGeom>
          <a:ln w="38100">
            <a:solidFill>
              <a:srgbClr val="FFC50D"/>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8A1418-A96C-8082-A71E-98BA7A8938D8}"/>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28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F42978-9EF9-F2A0-721D-219E6BA9AF85}"/>
              </a:ext>
            </a:extLst>
          </p:cNvPr>
          <p:cNvSpPr/>
          <p:nvPr userDrawn="1"/>
        </p:nvSpPr>
        <p:spPr>
          <a:xfrm>
            <a:off x="6096000" y="1"/>
            <a:ext cx="6096000" cy="6857998"/>
          </a:xfrm>
          <a:prstGeom prst="rect">
            <a:avLst/>
          </a:prstGeom>
          <a:solidFill>
            <a:srgbClr val="C8C9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FF2CA96-5D73-36C9-63C3-928677F9FC67}"/>
              </a:ext>
            </a:extLst>
          </p:cNvPr>
          <p:cNvSpPr>
            <a:spLocks noGrp="1"/>
          </p:cNvSpPr>
          <p:nvPr>
            <p:ph type="title"/>
          </p:nvPr>
        </p:nvSpPr>
        <p:spPr>
          <a:xfrm>
            <a:off x="828041" y="457200"/>
            <a:ext cx="4820919" cy="970384"/>
          </a:xfrm>
        </p:spPr>
        <p:txBody>
          <a:bodyPr anchor="b">
            <a:normAutofit/>
          </a:bodyPr>
          <a:lstStyle>
            <a:lvl1pPr>
              <a:defRPr sz="3000"/>
            </a:lvl1pPr>
          </a:lstStyle>
          <a:p>
            <a:r>
              <a:rPr lang="en-US" dirty="0"/>
              <a:t>Click to edit Master title style</a:t>
            </a:r>
          </a:p>
        </p:txBody>
      </p:sp>
      <p:sp>
        <p:nvSpPr>
          <p:cNvPr id="5" name="Text Placeholder 3">
            <a:extLst>
              <a:ext uri="{FF2B5EF4-FFF2-40B4-BE49-F238E27FC236}">
                <a16:creationId xmlns:a16="http://schemas.microsoft.com/office/drawing/2014/main" id="{6BA184EC-74E9-0A00-33DB-681631FDFD59}"/>
              </a:ext>
            </a:extLst>
          </p:cNvPr>
          <p:cNvSpPr>
            <a:spLocks noGrp="1"/>
          </p:cNvSpPr>
          <p:nvPr>
            <p:ph type="body" sz="half" idx="2"/>
          </p:nvPr>
        </p:nvSpPr>
        <p:spPr>
          <a:xfrm>
            <a:off x="828041" y="1791479"/>
            <a:ext cx="4820919" cy="4348064"/>
          </a:xfrm>
        </p:spPr>
        <p:txBody>
          <a:bodyPr>
            <a:normAutofit/>
          </a:bodyPr>
          <a:lstStyle>
            <a:lvl1pPr marL="0" indent="0">
              <a:buNone/>
              <a:defRPr sz="20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Rectangle 5">
            <a:extLst>
              <a:ext uri="{FF2B5EF4-FFF2-40B4-BE49-F238E27FC236}">
                <a16:creationId xmlns:a16="http://schemas.microsoft.com/office/drawing/2014/main" id="{B900AE7D-C758-378A-00BA-61091D0C9573}"/>
              </a:ext>
            </a:extLst>
          </p:cNvPr>
          <p:cNvSpPr/>
          <p:nvPr userDrawn="1"/>
        </p:nvSpPr>
        <p:spPr>
          <a:xfrm>
            <a:off x="10954139" y="6505178"/>
            <a:ext cx="399662" cy="352821"/>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68A6"/>
              </a:solidFill>
            </a:endParaRPr>
          </a:p>
        </p:txBody>
      </p:sp>
      <p:sp>
        <p:nvSpPr>
          <p:cNvPr id="7" name="Slide Number Placeholder 5">
            <a:extLst>
              <a:ext uri="{FF2B5EF4-FFF2-40B4-BE49-F238E27FC236}">
                <a16:creationId xmlns:a16="http://schemas.microsoft.com/office/drawing/2014/main" id="{1EC9EA9D-34FD-1922-24DE-816201B4BC9A}"/>
              </a:ext>
            </a:extLst>
          </p:cNvPr>
          <p:cNvSpPr>
            <a:spLocks noGrp="1"/>
          </p:cNvSpPr>
          <p:nvPr>
            <p:ph type="sldNum" sz="quarter" idx="12"/>
          </p:nvPr>
        </p:nvSpPr>
        <p:spPr>
          <a:xfrm>
            <a:off x="10954138" y="6492875"/>
            <a:ext cx="399662" cy="352820"/>
          </a:xfrm>
          <a:prstGeom prst="rect">
            <a:avLst/>
          </a:prstGeom>
        </p:spPr>
        <p:txBody>
          <a:bodyPr/>
          <a:lstStyle>
            <a:lvl1pPr algn="ctr">
              <a:defRPr sz="1200">
                <a:solidFill>
                  <a:srgbClr val="EAEFF1"/>
                </a:solidFill>
              </a:defRPr>
            </a:lvl1pPr>
          </a:lstStyle>
          <a:p>
            <a:fld id="{103DDDE4-7A87-1F49-9041-0D2451D302B4}" type="slidenum">
              <a:rPr lang="en-US" smtClean="0"/>
              <a:pPr/>
              <a:t>‹#›</a:t>
            </a:fld>
            <a:endParaRPr lang="en-US" dirty="0"/>
          </a:p>
        </p:txBody>
      </p:sp>
      <p:pic>
        <p:nvPicPr>
          <p:cNvPr id="12" name="Picture 11" descr="A blue and black logo&#10;&#10;Description automatically generated">
            <a:extLst>
              <a:ext uri="{FF2B5EF4-FFF2-40B4-BE49-F238E27FC236}">
                <a16:creationId xmlns:a16="http://schemas.microsoft.com/office/drawing/2014/main" id="{9EA85BAC-245E-64C7-45FF-475943C807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60900" y="6523839"/>
            <a:ext cx="924272" cy="216297"/>
          </a:xfrm>
          <a:prstGeom prst="rect">
            <a:avLst/>
          </a:prstGeom>
        </p:spPr>
      </p:pic>
      <p:cxnSp>
        <p:nvCxnSpPr>
          <p:cNvPr id="2" name="Straight Connector 1">
            <a:extLst>
              <a:ext uri="{FF2B5EF4-FFF2-40B4-BE49-F238E27FC236}">
                <a16:creationId xmlns:a16="http://schemas.microsoft.com/office/drawing/2014/main" id="{042F5D3E-9D2B-AC97-E62C-4EF871A6F2CC}"/>
              </a:ext>
            </a:extLst>
          </p:cNvPr>
          <p:cNvCxnSpPr/>
          <p:nvPr userDrawn="1"/>
        </p:nvCxnSpPr>
        <p:spPr>
          <a:xfrm flipH="1">
            <a:off x="838200" y="6409347"/>
            <a:ext cx="10515600" cy="0"/>
          </a:xfrm>
          <a:prstGeom prst="line">
            <a:avLst/>
          </a:prstGeom>
          <a:ln w="19050">
            <a:solidFill>
              <a:srgbClr val="FFC50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break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3D68B77-1E10-691E-AC2A-5B2819059AC6}"/>
              </a:ext>
            </a:extLst>
          </p:cNvPr>
          <p:cNvSpPr/>
          <p:nvPr userDrawn="1"/>
        </p:nvSpPr>
        <p:spPr>
          <a:xfrm>
            <a:off x="4770438" y="0"/>
            <a:ext cx="7421562" cy="6858000"/>
          </a:xfrm>
          <a:prstGeom prst="rect">
            <a:avLst/>
          </a:prstGeom>
          <a:solidFill>
            <a:srgbClr val="006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D5F161-7C95-217E-6218-3278FD803C5B}"/>
              </a:ext>
            </a:extLst>
          </p:cNvPr>
          <p:cNvSpPr>
            <a:spLocks noGrp="1"/>
          </p:cNvSpPr>
          <p:nvPr>
            <p:ph type="title"/>
          </p:nvPr>
        </p:nvSpPr>
        <p:spPr>
          <a:xfrm>
            <a:off x="5365102" y="1707502"/>
            <a:ext cx="5988698" cy="1721498"/>
          </a:xfrm>
        </p:spPr>
        <p:txBody>
          <a:bodyPr anchor="b">
            <a:noAutofit/>
          </a:bodyPr>
          <a:lstStyle>
            <a:lvl1pPr>
              <a:defRPr sz="4500">
                <a:solidFill>
                  <a:srgbClr val="EAEFF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99D96DED-7708-3514-1EE5-2A99BBE6337B}"/>
              </a:ext>
            </a:extLst>
          </p:cNvPr>
          <p:cNvSpPr>
            <a:spLocks noGrp="1"/>
          </p:cNvSpPr>
          <p:nvPr>
            <p:ph type="pic" idx="1"/>
          </p:nvPr>
        </p:nvSpPr>
        <p:spPr>
          <a:xfrm>
            <a:off x="0" y="0"/>
            <a:ext cx="4770437" cy="6858000"/>
          </a:xfrm>
          <a:solidFill>
            <a:schemeClr val="bg1">
              <a:lumMod val="95000"/>
            </a:schemeClr>
          </a:solidFill>
        </p:spPr>
        <p:txBody>
          <a:bodyPr>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9" name="Text Placeholder 8">
            <a:extLst>
              <a:ext uri="{FF2B5EF4-FFF2-40B4-BE49-F238E27FC236}">
                <a16:creationId xmlns:a16="http://schemas.microsoft.com/office/drawing/2014/main" id="{0888BC32-F28E-FB68-E860-3BE5DDA10650}"/>
              </a:ext>
            </a:extLst>
          </p:cNvPr>
          <p:cNvSpPr>
            <a:spLocks noGrp="1"/>
          </p:cNvSpPr>
          <p:nvPr>
            <p:ph type="body" sz="quarter" idx="10"/>
          </p:nvPr>
        </p:nvSpPr>
        <p:spPr>
          <a:xfrm>
            <a:off x="5365102" y="3771898"/>
            <a:ext cx="5589102" cy="914401"/>
          </a:xfrm>
        </p:spPr>
        <p:txBody>
          <a:bodyPr>
            <a:normAutofit/>
          </a:bodyPr>
          <a:lstStyle>
            <a:lvl1pPr marL="0" indent="0">
              <a:buNone/>
              <a:defRPr sz="2000">
                <a:solidFill>
                  <a:srgbClr val="FFC50D"/>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76032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pic>
        <p:nvPicPr>
          <p:cNvPr id="2" name="Picture 1" descr="A blue background with white text&#10;&#10;Description automatically generated">
            <a:extLst>
              <a:ext uri="{FF2B5EF4-FFF2-40B4-BE49-F238E27FC236}">
                <a16:creationId xmlns:a16="http://schemas.microsoft.com/office/drawing/2014/main" id="{FE914D78-CDC0-8A87-5FAF-33C48DECE3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087028A-8363-66C2-C988-C83326C0D595}"/>
              </a:ext>
            </a:extLst>
          </p:cNvPr>
          <p:cNvSpPr txBox="1"/>
          <p:nvPr userDrawn="1"/>
        </p:nvSpPr>
        <p:spPr>
          <a:xfrm>
            <a:off x="947020" y="5007752"/>
            <a:ext cx="2834631" cy="400110"/>
          </a:xfrm>
          <a:prstGeom prst="rect">
            <a:avLst/>
          </a:prstGeom>
          <a:noFill/>
        </p:spPr>
        <p:txBody>
          <a:bodyPr wrap="square" rtlCol="0" anchor="ctr">
            <a:spAutoFit/>
          </a:bodyPr>
          <a:lstStyle/>
          <a:p>
            <a:r>
              <a:rPr lang="en-US" sz="2000" b="1" i="0" spc="300" baseline="0" dirty="0" err="1">
                <a:solidFill>
                  <a:srgbClr val="FFC50D"/>
                </a:solidFill>
                <a:latin typeface="Aptos Display" panose="020B0004020202020204" pitchFamily="34" charset="0"/>
                <a:cs typeface="Arial" panose="020B0604020202020204" pitchFamily="34" charset="0"/>
              </a:rPr>
              <a:t>www.velan.com</a:t>
            </a:r>
            <a:endParaRPr lang="en-US" sz="2000" b="1" i="0" spc="300" baseline="0" dirty="0">
              <a:solidFill>
                <a:srgbClr val="FFC50D"/>
              </a:solidFill>
              <a:latin typeface="Aptos Display" panose="020B0004020202020204" pitchFamily="34" charset="0"/>
              <a:cs typeface="Arial" panose="020B0604020202020204" pitchFamily="34" charset="0"/>
            </a:endParaRPr>
          </a:p>
        </p:txBody>
      </p:sp>
    </p:spTree>
    <p:extLst>
      <p:ext uri="{BB962C8B-B14F-4D97-AF65-F5344CB8AC3E}">
        <p14:creationId xmlns:p14="http://schemas.microsoft.com/office/powerpoint/2010/main" val="2027834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ACB22E-6B31-BDBF-E5CB-ADE60274E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2E0614-2C87-337C-4B10-D98489CA4F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9" name="Rectangle 8">
            <a:extLst>
              <a:ext uri="{FF2B5EF4-FFF2-40B4-BE49-F238E27FC236}">
                <a16:creationId xmlns:a16="http://schemas.microsoft.com/office/drawing/2014/main" id="{C214EEE2-AD96-947C-27A1-4B5363AE06F5}"/>
              </a:ext>
            </a:extLst>
          </p:cNvPr>
          <p:cNvSpPr/>
          <p:nvPr userDrawn="1"/>
        </p:nvSpPr>
        <p:spPr>
          <a:xfrm>
            <a:off x="-670560" y="1745616"/>
            <a:ext cx="528320" cy="528320"/>
          </a:xfrm>
          <a:prstGeom prst="rect">
            <a:avLst/>
          </a:prstGeom>
          <a:solidFill>
            <a:srgbClr val="FFC50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B1E152-C3ED-5C67-0AB6-F0DF0ABE31C1}"/>
              </a:ext>
            </a:extLst>
          </p:cNvPr>
          <p:cNvSpPr/>
          <p:nvPr userDrawn="1"/>
        </p:nvSpPr>
        <p:spPr>
          <a:xfrm>
            <a:off x="-670560" y="2517776"/>
            <a:ext cx="528320" cy="528320"/>
          </a:xfrm>
          <a:prstGeom prst="rect">
            <a:avLst/>
          </a:prstGeom>
          <a:solidFill>
            <a:srgbClr val="0067A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06A6ACE-AF5C-ABEA-77AC-27226ED54A3E}"/>
              </a:ext>
            </a:extLst>
          </p:cNvPr>
          <p:cNvSpPr/>
          <p:nvPr userDrawn="1"/>
        </p:nvSpPr>
        <p:spPr>
          <a:xfrm>
            <a:off x="-670560" y="201296"/>
            <a:ext cx="528320" cy="528320"/>
          </a:xfrm>
          <a:prstGeom prst="rect">
            <a:avLst/>
          </a:prstGeom>
          <a:solidFill>
            <a:srgbClr val="3D485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26329E-C712-AD58-3896-325D57B4608C}"/>
              </a:ext>
            </a:extLst>
          </p:cNvPr>
          <p:cNvSpPr/>
          <p:nvPr userDrawn="1"/>
        </p:nvSpPr>
        <p:spPr>
          <a:xfrm>
            <a:off x="-670560" y="973456"/>
            <a:ext cx="528320" cy="528320"/>
          </a:xfrm>
          <a:prstGeom prst="rect">
            <a:avLst/>
          </a:prstGeom>
          <a:solidFill>
            <a:srgbClr val="EAEFF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689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3" r:id="rId4"/>
    <p:sldLayoutId id="2147483657" r:id="rId5"/>
    <p:sldLayoutId id="2147483661" r:id="rId6"/>
    <p:sldLayoutId id="2147483660" r:id="rId7"/>
    <p:sldLayoutId id="2147483658" r:id="rId8"/>
    <p:sldLayoutId id="2147483659" r:id="rId9"/>
  </p:sldLayoutIdLst>
  <p:hf hdr="0" ftr="0" dt="0"/>
  <p:txStyles>
    <p:titleStyle>
      <a:lvl1pPr algn="l" defTabSz="914400" rtl="0" eaLnBrk="1" latinLnBrk="0" hangingPunct="1">
        <a:lnSpc>
          <a:spcPct val="90000"/>
        </a:lnSpc>
        <a:spcBef>
          <a:spcPct val="0"/>
        </a:spcBef>
        <a:buNone/>
        <a:defRPr sz="3000" b="1" i="0" kern="1200">
          <a:solidFill>
            <a:srgbClr val="3D485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3D4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3.xml"/><Relationship Id="rId7" Type="http://schemas.openxmlformats.org/officeDocument/2006/relationships/tags" Target="../tags/tag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chart" Target="../charts/chart1.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chart" Target="../charts/chart2.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chart" Target="../charts/chart3.xml"/></Relationships>
</file>

<file path=ppt/slides/_rels/slide13.xml.rels><?xml version="1.0" encoding="UTF-8" standalone="yes"?>
<Relationships xmlns="http://schemas.openxmlformats.org/package/2006/relationships"><Relationship Id="rId26" Type="http://schemas.openxmlformats.org/officeDocument/2006/relationships/tags" Target="../tags/tag47.xml"/><Relationship Id="rId21" Type="http://schemas.openxmlformats.org/officeDocument/2006/relationships/tags" Target="../tags/tag42.xml"/><Relationship Id="rId42" Type="http://schemas.openxmlformats.org/officeDocument/2006/relationships/tags" Target="../tags/tag63.xml"/><Relationship Id="rId47" Type="http://schemas.openxmlformats.org/officeDocument/2006/relationships/tags" Target="../tags/tag68.xml"/><Relationship Id="rId63" Type="http://schemas.openxmlformats.org/officeDocument/2006/relationships/tags" Target="../tags/tag84.xml"/><Relationship Id="rId68" Type="http://schemas.openxmlformats.org/officeDocument/2006/relationships/tags" Target="../tags/tag89.xml"/><Relationship Id="rId16" Type="http://schemas.openxmlformats.org/officeDocument/2006/relationships/tags" Target="../tags/tag37.xml"/><Relationship Id="rId11" Type="http://schemas.openxmlformats.org/officeDocument/2006/relationships/tags" Target="../tags/tag32.xml"/><Relationship Id="rId24" Type="http://schemas.openxmlformats.org/officeDocument/2006/relationships/tags" Target="../tags/tag45.xml"/><Relationship Id="rId32" Type="http://schemas.openxmlformats.org/officeDocument/2006/relationships/tags" Target="../tags/tag53.xml"/><Relationship Id="rId37" Type="http://schemas.openxmlformats.org/officeDocument/2006/relationships/tags" Target="../tags/tag58.xml"/><Relationship Id="rId40" Type="http://schemas.openxmlformats.org/officeDocument/2006/relationships/tags" Target="../tags/tag61.xml"/><Relationship Id="rId45" Type="http://schemas.openxmlformats.org/officeDocument/2006/relationships/tags" Target="../tags/tag66.xml"/><Relationship Id="rId53" Type="http://schemas.openxmlformats.org/officeDocument/2006/relationships/tags" Target="../tags/tag74.xml"/><Relationship Id="rId58" Type="http://schemas.openxmlformats.org/officeDocument/2006/relationships/tags" Target="../tags/tag79.xml"/><Relationship Id="rId66" Type="http://schemas.openxmlformats.org/officeDocument/2006/relationships/tags" Target="../tags/tag87.xml"/><Relationship Id="rId74" Type="http://schemas.openxmlformats.org/officeDocument/2006/relationships/notesSlide" Target="../notesSlides/notesSlide1.xml"/><Relationship Id="rId5" Type="http://schemas.openxmlformats.org/officeDocument/2006/relationships/tags" Target="../tags/tag26.xml"/><Relationship Id="rId61" Type="http://schemas.openxmlformats.org/officeDocument/2006/relationships/tags" Target="../tags/tag82.xml"/><Relationship Id="rId19" Type="http://schemas.openxmlformats.org/officeDocument/2006/relationships/tags" Target="../tags/tag40.xml"/><Relationship Id="rId14" Type="http://schemas.openxmlformats.org/officeDocument/2006/relationships/tags" Target="../tags/tag35.xml"/><Relationship Id="rId22" Type="http://schemas.openxmlformats.org/officeDocument/2006/relationships/tags" Target="../tags/tag43.xml"/><Relationship Id="rId27" Type="http://schemas.openxmlformats.org/officeDocument/2006/relationships/tags" Target="../tags/tag48.xml"/><Relationship Id="rId30" Type="http://schemas.openxmlformats.org/officeDocument/2006/relationships/tags" Target="../tags/tag51.xml"/><Relationship Id="rId35" Type="http://schemas.openxmlformats.org/officeDocument/2006/relationships/tags" Target="../tags/tag56.xml"/><Relationship Id="rId43" Type="http://schemas.openxmlformats.org/officeDocument/2006/relationships/tags" Target="../tags/tag64.xml"/><Relationship Id="rId48" Type="http://schemas.openxmlformats.org/officeDocument/2006/relationships/tags" Target="../tags/tag69.xml"/><Relationship Id="rId56" Type="http://schemas.openxmlformats.org/officeDocument/2006/relationships/tags" Target="../tags/tag77.xml"/><Relationship Id="rId64" Type="http://schemas.openxmlformats.org/officeDocument/2006/relationships/tags" Target="../tags/tag85.xml"/><Relationship Id="rId69" Type="http://schemas.openxmlformats.org/officeDocument/2006/relationships/tags" Target="../tags/tag90.xml"/><Relationship Id="rId77" Type="http://schemas.openxmlformats.org/officeDocument/2006/relationships/chart" Target="../charts/chart4.xml"/><Relationship Id="rId8" Type="http://schemas.openxmlformats.org/officeDocument/2006/relationships/tags" Target="../tags/tag29.xml"/><Relationship Id="rId51" Type="http://schemas.openxmlformats.org/officeDocument/2006/relationships/tags" Target="../tags/tag72.xml"/><Relationship Id="rId72" Type="http://schemas.openxmlformats.org/officeDocument/2006/relationships/tags" Target="../tags/tag93.xml"/><Relationship Id="rId3" Type="http://schemas.openxmlformats.org/officeDocument/2006/relationships/tags" Target="../tags/tag24.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tags" Target="../tags/tag46.xml"/><Relationship Id="rId33" Type="http://schemas.openxmlformats.org/officeDocument/2006/relationships/tags" Target="../tags/tag54.xml"/><Relationship Id="rId38" Type="http://schemas.openxmlformats.org/officeDocument/2006/relationships/tags" Target="../tags/tag59.xml"/><Relationship Id="rId46" Type="http://schemas.openxmlformats.org/officeDocument/2006/relationships/tags" Target="../tags/tag67.xml"/><Relationship Id="rId59" Type="http://schemas.openxmlformats.org/officeDocument/2006/relationships/tags" Target="../tags/tag80.xml"/><Relationship Id="rId67" Type="http://schemas.openxmlformats.org/officeDocument/2006/relationships/tags" Target="../tags/tag88.xml"/><Relationship Id="rId20" Type="http://schemas.openxmlformats.org/officeDocument/2006/relationships/tags" Target="../tags/tag41.xml"/><Relationship Id="rId41" Type="http://schemas.openxmlformats.org/officeDocument/2006/relationships/tags" Target="../tags/tag62.xml"/><Relationship Id="rId54" Type="http://schemas.openxmlformats.org/officeDocument/2006/relationships/tags" Target="../tags/tag75.xml"/><Relationship Id="rId62" Type="http://schemas.openxmlformats.org/officeDocument/2006/relationships/tags" Target="../tags/tag83.xml"/><Relationship Id="rId70" Type="http://schemas.openxmlformats.org/officeDocument/2006/relationships/tags" Target="../tags/tag91.xml"/><Relationship Id="rId75" Type="http://schemas.openxmlformats.org/officeDocument/2006/relationships/oleObject" Target="../embeddings/oleObject1.bin"/><Relationship Id="rId1" Type="http://schemas.openxmlformats.org/officeDocument/2006/relationships/tags" Target="../tags/tag22.xml"/><Relationship Id="rId6" Type="http://schemas.openxmlformats.org/officeDocument/2006/relationships/tags" Target="../tags/tag27.xml"/><Relationship Id="rId15" Type="http://schemas.openxmlformats.org/officeDocument/2006/relationships/tags" Target="../tags/tag36.xml"/><Relationship Id="rId23" Type="http://schemas.openxmlformats.org/officeDocument/2006/relationships/tags" Target="../tags/tag44.xml"/><Relationship Id="rId28" Type="http://schemas.openxmlformats.org/officeDocument/2006/relationships/tags" Target="../tags/tag49.xml"/><Relationship Id="rId36" Type="http://schemas.openxmlformats.org/officeDocument/2006/relationships/tags" Target="../tags/tag57.xml"/><Relationship Id="rId49" Type="http://schemas.openxmlformats.org/officeDocument/2006/relationships/tags" Target="../tags/tag70.xml"/><Relationship Id="rId57" Type="http://schemas.openxmlformats.org/officeDocument/2006/relationships/tags" Target="../tags/tag78.xml"/><Relationship Id="rId10" Type="http://schemas.openxmlformats.org/officeDocument/2006/relationships/tags" Target="../tags/tag31.xml"/><Relationship Id="rId31" Type="http://schemas.openxmlformats.org/officeDocument/2006/relationships/tags" Target="../tags/tag52.xml"/><Relationship Id="rId44" Type="http://schemas.openxmlformats.org/officeDocument/2006/relationships/tags" Target="../tags/tag65.xml"/><Relationship Id="rId52" Type="http://schemas.openxmlformats.org/officeDocument/2006/relationships/tags" Target="../tags/tag73.xml"/><Relationship Id="rId60" Type="http://schemas.openxmlformats.org/officeDocument/2006/relationships/tags" Target="../tags/tag81.xml"/><Relationship Id="rId65" Type="http://schemas.openxmlformats.org/officeDocument/2006/relationships/tags" Target="../tags/tag86.xml"/><Relationship Id="rId73" Type="http://schemas.openxmlformats.org/officeDocument/2006/relationships/slideLayout" Target="../slideLayouts/slideLayout7.xml"/><Relationship Id="rId78" Type="http://schemas.openxmlformats.org/officeDocument/2006/relationships/chart" Target="../charts/chart5.xml"/><Relationship Id="rId4" Type="http://schemas.openxmlformats.org/officeDocument/2006/relationships/tags" Target="../tags/tag25.xml"/><Relationship Id="rId9" Type="http://schemas.openxmlformats.org/officeDocument/2006/relationships/tags" Target="../tags/tag30.xml"/><Relationship Id="rId13" Type="http://schemas.openxmlformats.org/officeDocument/2006/relationships/tags" Target="../tags/tag34.xml"/><Relationship Id="rId18" Type="http://schemas.openxmlformats.org/officeDocument/2006/relationships/tags" Target="../tags/tag39.xml"/><Relationship Id="rId39" Type="http://schemas.openxmlformats.org/officeDocument/2006/relationships/tags" Target="../tags/tag60.xml"/><Relationship Id="rId34" Type="http://schemas.openxmlformats.org/officeDocument/2006/relationships/tags" Target="../tags/tag55.xml"/><Relationship Id="rId50" Type="http://schemas.openxmlformats.org/officeDocument/2006/relationships/tags" Target="../tags/tag71.xml"/><Relationship Id="rId55" Type="http://schemas.openxmlformats.org/officeDocument/2006/relationships/tags" Target="../tags/tag76.xml"/><Relationship Id="rId76" Type="http://schemas.openxmlformats.org/officeDocument/2006/relationships/image" Target="../media/image15.emf"/><Relationship Id="rId7" Type="http://schemas.openxmlformats.org/officeDocument/2006/relationships/tags" Target="../tags/tag28.xml"/><Relationship Id="rId71" Type="http://schemas.openxmlformats.org/officeDocument/2006/relationships/tags" Target="../tags/tag92.xml"/><Relationship Id="rId2" Type="http://schemas.openxmlformats.org/officeDocument/2006/relationships/tags" Target="../tags/tag23.xml"/><Relationship Id="rId29" Type="http://schemas.openxmlformats.org/officeDocument/2006/relationships/tags" Target="../tags/tag50.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96.xml"/><Relationship Id="rId7" Type="http://schemas.openxmlformats.org/officeDocument/2006/relationships/tags" Target="../tags/tag100.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5" Type="http://schemas.openxmlformats.org/officeDocument/2006/relationships/tags" Target="../tags/tag98.xml"/><Relationship Id="rId10" Type="http://schemas.openxmlformats.org/officeDocument/2006/relationships/chart" Target="../charts/chart7.xml"/><Relationship Id="rId4" Type="http://schemas.openxmlformats.org/officeDocument/2006/relationships/tags" Target="../tags/tag97.xml"/><Relationship Id="rId9" Type="http://schemas.openxmlformats.org/officeDocument/2006/relationships/chart" Target="../charts/chart6.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1F94-4AD1-F33B-CF81-B83EB6D8845C}"/>
              </a:ext>
            </a:extLst>
          </p:cNvPr>
          <p:cNvSpPr>
            <a:spLocks noGrp="1"/>
          </p:cNvSpPr>
          <p:nvPr>
            <p:ph type="ctrTitle"/>
          </p:nvPr>
        </p:nvSpPr>
        <p:spPr>
          <a:xfrm>
            <a:off x="6822039" y="3955551"/>
            <a:ext cx="4999059" cy="1641018"/>
          </a:xfrm>
        </p:spPr>
        <p:txBody>
          <a:bodyPr/>
          <a:lstStyle/>
          <a:p>
            <a:r>
              <a:rPr lang="fr-CA" dirty="0"/>
              <a:t>ASSEMBLÉE GÉNÉRALE ANNUELLE DES ACTIONNAIRES</a:t>
            </a:r>
            <a:endParaRPr lang="en-US" dirty="0"/>
          </a:p>
        </p:txBody>
      </p:sp>
      <p:sp>
        <p:nvSpPr>
          <p:cNvPr id="3" name="Subtitle 2">
            <a:extLst>
              <a:ext uri="{FF2B5EF4-FFF2-40B4-BE49-F238E27FC236}">
                <a16:creationId xmlns:a16="http://schemas.microsoft.com/office/drawing/2014/main" id="{F9FB07DE-EE06-8EB1-0506-11CA94DECA14}"/>
              </a:ext>
            </a:extLst>
          </p:cNvPr>
          <p:cNvSpPr>
            <a:spLocks noGrp="1"/>
          </p:cNvSpPr>
          <p:nvPr>
            <p:ph type="subTitle" idx="1"/>
          </p:nvPr>
        </p:nvSpPr>
        <p:spPr/>
        <p:txBody>
          <a:bodyPr/>
          <a:lstStyle/>
          <a:p>
            <a:r>
              <a:rPr lang="fr-CA" noProof="0"/>
              <a:t>10 juillet 2025</a:t>
            </a:r>
          </a:p>
        </p:txBody>
      </p:sp>
    </p:spTree>
    <p:extLst>
      <p:ext uri="{BB962C8B-B14F-4D97-AF65-F5344CB8AC3E}">
        <p14:creationId xmlns:p14="http://schemas.microsoft.com/office/powerpoint/2010/main" val="4021004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3A404-4506-07D8-95E9-79DAE12CCE70}"/>
              </a:ext>
            </a:extLst>
          </p:cNvPr>
          <p:cNvSpPr>
            <a:spLocks noGrp="1"/>
          </p:cNvSpPr>
          <p:nvPr>
            <p:ph type="title"/>
          </p:nvPr>
        </p:nvSpPr>
        <p:spPr>
          <a:xfrm>
            <a:off x="442051" y="457200"/>
            <a:ext cx="5206909" cy="792480"/>
          </a:xfrm>
        </p:spPr>
        <p:txBody>
          <a:bodyPr>
            <a:normAutofit/>
          </a:bodyPr>
          <a:lstStyle/>
          <a:p>
            <a:r>
              <a:rPr lang="fr-CA" noProof="0" dirty="0"/>
              <a:t>Survol financier</a:t>
            </a:r>
            <a:r>
              <a:rPr lang="fr-CA" baseline="30000" noProof="0" dirty="0"/>
              <a:t>1</a:t>
            </a:r>
          </a:p>
        </p:txBody>
      </p:sp>
      <p:sp>
        <p:nvSpPr>
          <p:cNvPr id="4" name="Slide Number Placeholder 3">
            <a:extLst>
              <a:ext uri="{FF2B5EF4-FFF2-40B4-BE49-F238E27FC236}">
                <a16:creationId xmlns:a16="http://schemas.microsoft.com/office/drawing/2014/main" id="{84AC6FE2-7E9E-C923-4EC0-3BEA48721C4B}"/>
              </a:ext>
            </a:extLst>
          </p:cNvPr>
          <p:cNvSpPr>
            <a:spLocks noGrp="1"/>
          </p:cNvSpPr>
          <p:nvPr>
            <p:ph type="sldNum" sz="quarter" idx="12"/>
          </p:nvPr>
        </p:nvSpPr>
        <p:spPr/>
        <p:txBody>
          <a:bodyPr/>
          <a:lstStyle/>
          <a:p>
            <a:fld id="{103DDDE4-7A87-1F49-9041-0D2451D302B4}" type="slidenum">
              <a:rPr lang="fr-CA" noProof="0" smtClean="0"/>
              <a:pPr/>
              <a:t>10</a:t>
            </a:fld>
            <a:endParaRPr lang="fr-CA" noProof="0" dirty="0"/>
          </a:p>
        </p:txBody>
      </p:sp>
      <p:graphicFrame>
        <p:nvGraphicFramePr>
          <p:cNvPr id="12" name="Chart 11">
            <a:extLst>
              <a:ext uri="{FF2B5EF4-FFF2-40B4-BE49-F238E27FC236}">
                <a16:creationId xmlns:a16="http://schemas.microsoft.com/office/drawing/2014/main" id="{32FED11C-90A4-A93C-5DA9-7F173095A018}"/>
              </a:ext>
            </a:extLst>
          </p:cNvPr>
          <p:cNvGraphicFramePr/>
          <p:nvPr>
            <p:custDataLst>
              <p:tags r:id="rId1"/>
            </p:custDataLst>
            <p:extLst>
              <p:ext uri="{D42A27DB-BD31-4B8C-83A1-F6EECF244321}">
                <p14:modId xmlns:p14="http://schemas.microsoft.com/office/powerpoint/2010/main" val="2141127707"/>
              </p:ext>
            </p:extLst>
          </p:nvPr>
        </p:nvGraphicFramePr>
        <p:xfrm>
          <a:off x="6809879" y="1958548"/>
          <a:ext cx="4607608" cy="3792545"/>
        </p:xfrm>
        <a:graphic>
          <a:graphicData uri="http://schemas.openxmlformats.org/drawingml/2006/chart">
            <c:chart xmlns:c="http://schemas.openxmlformats.org/drawingml/2006/chart" xmlns:r="http://schemas.openxmlformats.org/officeDocument/2006/relationships" r:id="rId9"/>
          </a:graphicData>
        </a:graphic>
      </p:graphicFrame>
      <p:sp>
        <p:nvSpPr>
          <p:cNvPr id="13" name="Text Placeholder 2">
            <a:extLst>
              <a:ext uri="{FF2B5EF4-FFF2-40B4-BE49-F238E27FC236}">
                <a16:creationId xmlns:a16="http://schemas.microsoft.com/office/drawing/2014/main" id="{A7CF172C-6B53-ACBC-95BE-3CA818215BA2}"/>
              </a:ext>
            </a:extLst>
          </p:cNvPr>
          <p:cNvSpPr>
            <a:spLocks noGrp="1"/>
          </p:cNvSpPr>
          <p:nvPr>
            <p:custDataLst>
              <p:tags r:id="rId2"/>
            </p:custDataLst>
          </p:nvPr>
        </p:nvSpPr>
        <p:spPr bwMode="auto">
          <a:xfrm>
            <a:off x="7705059" y="5427444"/>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b="1" noProof="0" dirty="0">
                <a:latin typeface="Arial" panose="020B0604020202020204" pitchFamily="34" charset="0"/>
                <a:cs typeface="Arial" panose="020B0604020202020204" pitchFamily="34" charset="0"/>
              </a:rPr>
              <a:t>E-24</a:t>
            </a:r>
          </a:p>
        </p:txBody>
      </p:sp>
      <p:sp>
        <p:nvSpPr>
          <p:cNvPr id="14" name="Text Placeholder 2">
            <a:extLst>
              <a:ext uri="{FF2B5EF4-FFF2-40B4-BE49-F238E27FC236}">
                <a16:creationId xmlns:a16="http://schemas.microsoft.com/office/drawing/2014/main" id="{CB395420-8A39-D91B-F995-D32B84C00D71}"/>
              </a:ext>
            </a:extLst>
          </p:cNvPr>
          <p:cNvSpPr>
            <a:spLocks noGrp="1"/>
          </p:cNvSpPr>
          <p:nvPr>
            <p:custDataLst>
              <p:tags r:id="rId3"/>
            </p:custDataLst>
          </p:nvPr>
        </p:nvSpPr>
        <p:spPr bwMode="auto">
          <a:xfrm>
            <a:off x="9876675" y="5427444"/>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b="1" noProof="0" dirty="0">
                <a:latin typeface="Arial" panose="020B0604020202020204" pitchFamily="34" charset="0"/>
                <a:cs typeface="Arial" panose="020B0604020202020204" pitchFamily="34" charset="0"/>
              </a:rPr>
              <a:t>E-25</a:t>
            </a:r>
          </a:p>
        </p:txBody>
      </p:sp>
      <p:grpSp>
        <p:nvGrpSpPr>
          <p:cNvPr id="15" name="Group 14">
            <a:extLst>
              <a:ext uri="{FF2B5EF4-FFF2-40B4-BE49-F238E27FC236}">
                <a16:creationId xmlns:a16="http://schemas.microsoft.com/office/drawing/2014/main" id="{E2EAF73B-EF2D-E710-8069-DA95F3CEA312}"/>
              </a:ext>
            </a:extLst>
          </p:cNvPr>
          <p:cNvGrpSpPr/>
          <p:nvPr/>
        </p:nvGrpSpPr>
        <p:grpSpPr>
          <a:xfrm>
            <a:off x="282261" y="1847889"/>
            <a:ext cx="5703760" cy="3512108"/>
            <a:chOff x="6173568" y="1351356"/>
            <a:chExt cx="5223877" cy="3512108"/>
          </a:xfrm>
        </p:grpSpPr>
        <p:sp>
          <p:nvSpPr>
            <p:cNvPr id="16" name="TextBox 15">
              <a:extLst>
                <a:ext uri="{FF2B5EF4-FFF2-40B4-BE49-F238E27FC236}">
                  <a16:creationId xmlns:a16="http://schemas.microsoft.com/office/drawing/2014/main" id="{5FF8E9C7-EC83-5F08-E653-15683AFC4219}"/>
                </a:ext>
              </a:extLst>
            </p:cNvPr>
            <p:cNvSpPr txBox="1"/>
            <p:nvPr/>
          </p:nvSpPr>
          <p:spPr>
            <a:xfrm>
              <a:off x="6287344" y="1351356"/>
              <a:ext cx="2283900" cy="400110"/>
            </a:xfrm>
            <a:prstGeom prst="rect">
              <a:avLst/>
            </a:prstGeom>
            <a:noFill/>
          </p:spPr>
          <p:txBody>
            <a:bodyPr wrap="square" rtlCol="0">
              <a:spAutoFit/>
            </a:bodyPr>
            <a:lstStyle/>
            <a:p>
              <a:r>
                <a:rPr lang="fr-CA" sz="2000" b="1" noProof="0" dirty="0">
                  <a:solidFill>
                    <a:srgbClr val="0070C0"/>
                  </a:solidFill>
                  <a:latin typeface="Arial" panose="020B0604020202020204" pitchFamily="34" charset="0"/>
                  <a:cs typeface="Arial" panose="020B0604020202020204" pitchFamily="34" charset="0"/>
                </a:rPr>
                <a:t>Chiffre d’affaires</a:t>
              </a:r>
              <a:endParaRPr lang="fr-CA" sz="2000" noProof="0" dirty="0">
                <a:solidFill>
                  <a:srgbClr val="0070C0"/>
                </a:solidFill>
                <a:latin typeface="Arial" panose="020B0604020202020204" pitchFamily="34" charset="0"/>
                <a:cs typeface="Arial" panose="020B0604020202020204" pitchFamily="34" charset="0"/>
              </a:endParaRPr>
            </a:p>
          </p:txBody>
        </p:sp>
        <p:sp>
          <p:nvSpPr>
            <p:cNvPr id="17" name="Arrow: Up 16">
              <a:extLst>
                <a:ext uri="{FF2B5EF4-FFF2-40B4-BE49-F238E27FC236}">
                  <a16:creationId xmlns:a16="http://schemas.microsoft.com/office/drawing/2014/main" id="{2686DC66-A17D-75A8-EE80-CF5BB95D17CC}"/>
                </a:ext>
              </a:extLst>
            </p:cNvPr>
            <p:cNvSpPr/>
            <p:nvPr/>
          </p:nvSpPr>
          <p:spPr>
            <a:xfrm>
              <a:off x="6380455" y="1772653"/>
              <a:ext cx="276225"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accent6">
                    <a:lumMod val="50000"/>
                  </a:schemeClr>
                </a:solidFill>
              </a:endParaRPr>
            </a:p>
          </p:txBody>
        </p:sp>
        <p:sp>
          <p:nvSpPr>
            <p:cNvPr id="19" name="TextBox 18">
              <a:extLst>
                <a:ext uri="{FF2B5EF4-FFF2-40B4-BE49-F238E27FC236}">
                  <a16:creationId xmlns:a16="http://schemas.microsoft.com/office/drawing/2014/main" id="{725A2A65-D800-57AB-E387-4DAF5820898D}"/>
                </a:ext>
              </a:extLst>
            </p:cNvPr>
            <p:cNvSpPr txBox="1"/>
            <p:nvPr/>
          </p:nvSpPr>
          <p:spPr>
            <a:xfrm>
              <a:off x="6733969" y="1707049"/>
              <a:ext cx="3316811" cy="369332"/>
            </a:xfrm>
            <a:prstGeom prst="rect">
              <a:avLst/>
            </a:prstGeom>
            <a:noFill/>
          </p:spPr>
          <p:txBody>
            <a:bodyPr wrap="none" rtlCol="0">
              <a:spAutoFit/>
            </a:bodyPr>
            <a:lstStyle/>
            <a:p>
              <a:r>
                <a:rPr lang="fr-CA" b="1" noProof="0" dirty="0">
                  <a:solidFill>
                    <a:srgbClr val="3D4856"/>
                  </a:solidFill>
                  <a:latin typeface="Arial" panose="020B0604020202020204" pitchFamily="34" charset="0"/>
                  <a:cs typeface="Arial" panose="020B0604020202020204" pitchFamily="34" charset="0"/>
                </a:rPr>
                <a:t>36,5 M$ vs. exercice précédent</a:t>
              </a:r>
              <a:endParaRPr lang="fr-CA" i="1" noProof="0" dirty="0">
                <a:solidFill>
                  <a:srgbClr val="3D485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B2DF72F-5BD8-D1C9-1FD8-A49D8FEA117E}"/>
                </a:ext>
              </a:extLst>
            </p:cNvPr>
            <p:cNvSpPr txBox="1"/>
            <p:nvPr/>
          </p:nvSpPr>
          <p:spPr>
            <a:xfrm>
              <a:off x="6173568" y="2247363"/>
              <a:ext cx="5223877" cy="2616101"/>
            </a:xfrm>
            <a:prstGeom prst="rect">
              <a:avLst/>
            </a:prstGeom>
            <a:noFill/>
          </p:spPr>
          <p:txBody>
            <a:bodyPr wrap="square">
              <a:spAutoFit/>
            </a:bodyPr>
            <a:lstStyle/>
            <a:p>
              <a:pPr marL="360000" lvl="1" indent="-180000">
                <a:spcBef>
                  <a:spcPts val="600"/>
                </a:spcBef>
                <a:buFont typeface="Arial" panose="020B0604020202020204" pitchFamily="34" charset="0"/>
                <a:buChar char="•"/>
              </a:pPr>
              <a:r>
                <a:rPr lang="fr-CA" noProof="0" dirty="0">
                  <a:solidFill>
                    <a:srgbClr val="3D4856"/>
                  </a:solidFill>
                  <a:latin typeface="Arial" panose="020B0604020202020204" pitchFamily="34" charset="0"/>
                  <a:cs typeface="Arial" panose="020B0604020202020204" pitchFamily="34" charset="0"/>
                </a:rPr>
                <a:t>Hausse des expéditions des opérations italiennes pour l’industrie du pétrole et du gaz</a:t>
              </a:r>
            </a:p>
            <a:p>
              <a:pPr marL="360000" lvl="1" indent="-180000">
                <a:spcBef>
                  <a:spcPts val="1200"/>
                </a:spcBef>
                <a:buFont typeface="Arial" panose="020B0604020202020204" pitchFamily="34" charset="0"/>
                <a:buChar char="•"/>
              </a:pPr>
              <a:r>
                <a:rPr lang="fr-CA" noProof="0" dirty="0">
                  <a:solidFill>
                    <a:srgbClr val="3D4856"/>
                  </a:solidFill>
                  <a:latin typeface="Arial" panose="020B0604020202020204" pitchFamily="34" charset="0"/>
                  <a:cs typeface="Arial" panose="020B0604020202020204" pitchFamily="34" charset="0"/>
                </a:rPr>
                <a:t>Augmentation du volume des activités allemandes liées aux raffineries de pétrole</a:t>
              </a:r>
            </a:p>
            <a:p>
              <a:pPr marL="360000" lvl="1" indent="-180000">
                <a:lnSpc>
                  <a:spcPct val="100000"/>
                </a:lnSpc>
                <a:spcBef>
                  <a:spcPts val="1200"/>
                </a:spcBef>
                <a:buFont typeface="Arial" panose="020B0604020202020204" pitchFamily="34" charset="0"/>
                <a:buChar char="•"/>
              </a:pPr>
              <a:r>
                <a:rPr lang="fr-CA" noProof="0" dirty="0">
                  <a:solidFill>
                    <a:srgbClr val="3D4856"/>
                  </a:solidFill>
                  <a:latin typeface="Arial" panose="020B0604020202020204" pitchFamily="34" charset="0"/>
                  <a:cs typeface="Arial" panose="020B0604020202020204" pitchFamily="34" charset="0"/>
                </a:rPr>
                <a:t>En partie contrebalancées par une légère baisse des ventes en Amérique du Nord et des autres marchés internationaux, ainsi que par l’effet négatif des taux de change</a:t>
              </a:r>
            </a:p>
          </p:txBody>
        </p:sp>
      </p:grpSp>
      <p:sp>
        <p:nvSpPr>
          <p:cNvPr id="7" name="TextBox 6">
            <a:extLst>
              <a:ext uri="{FF2B5EF4-FFF2-40B4-BE49-F238E27FC236}">
                <a16:creationId xmlns:a16="http://schemas.microsoft.com/office/drawing/2014/main" id="{0B4AFFE9-1B45-8B5E-CB4C-93746F07C13F}"/>
              </a:ext>
            </a:extLst>
          </p:cNvPr>
          <p:cNvSpPr txBox="1"/>
          <p:nvPr/>
        </p:nvSpPr>
        <p:spPr>
          <a:xfrm>
            <a:off x="7705059" y="873888"/>
            <a:ext cx="2805025" cy="584775"/>
          </a:xfrm>
          <a:prstGeom prst="rect">
            <a:avLst/>
          </a:prstGeom>
          <a:noFill/>
        </p:spPr>
        <p:txBody>
          <a:bodyPr wrap="square" rtlCol="0">
            <a:spAutoFit/>
          </a:bodyPr>
          <a:lstStyle/>
          <a:p>
            <a:pPr algn="ctr"/>
            <a:r>
              <a:rPr lang="fr-CA" b="1" noProof="0" dirty="0">
                <a:latin typeface="Arial" panose="020B0604020202020204" pitchFamily="34" charset="0"/>
                <a:cs typeface="Arial" panose="020B0604020202020204" pitchFamily="34" charset="0"/>
              </a:rPr>
              <a:t>Chiffre d’affaires annuel</a:t>
            </a:r>
          </a:p>
          <a:p>
            <a:pPr algn="ctr"/>
            <a:r>
              <a:rPr lang="fr-CA" sz="1400" noProof="0" dirty="0">
                <a:latin typeface="Arial" panose="020B0604020202020204" pitchFamily="34" charset="0"/>
                <a:cs typeface="Arial" panose="020B0604020202020204" pitchFamily="34" charset="0"/>
              </a:rPr>
              <a:t>(M$ US)</a:t>
            </a:r>
          </a:p>
        </p:txBody>
      </p:sp>
      <p:cxnSp>
        <p:nvCxnSpPr>
          <p:cNvPr id="8" name="Straight Connector 7">
            <a:extLst>
              <a:ext uri="{FF2B5EF4-FFF2-40B4-BE49-F238E27FC236}">
                <a16:creationId xmlns:a16="http://schemas.microsoft.com/office/drawing/2014/main" id="{D515B61B-B6FE-D7F9-28F4-4932CCD164ED}"/>
              </a:ext>
            </a:extLst>
          </p:cNvPr>
          <p:cNvCxnSpPr>
            <a:cxnSpLocks/>
          </p:cNvCxnSpPr>
          <p:nvPr>
            <p:custDataLst>
              <p:tags r:id="rId4"/>
            </p:custDataLst>
          </p:nvPr>
        </p:nvCxnSpPr>
        <p:spPr bwMode="auto">
          <a:xfrm flipV="1">
            <a:off x="8052389" y="2040809"/>
            <a:ext cx="0" cy="509887"/>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D9E0CE67-3E97-06F5-E987-8625D8D76D80}"/>
              </a:ext>
            </a:extLst>
          </p:cNvPr>
          <p:cNvCxnSpPr>
            <a:cxnSpLocks/>
          </p:cNvCxnSpPr>
          <p:nvPr>
            <p:custDataLst>
              <p:tags r:id="rId5"/>
            </p:custDataLst>
          </p:nvPr>
        </p:nvCxnSpPr>
        <p:spPr bwMode="auto">
          <a:xfrm>
            <a:off x="8052389" y="2040809"/>
            <a:ext cx="2159796"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AB9AB955-9D22-0898-B26E-ACD4233FDF4D}"/>
              </a:ext>
            </a:extLst>
          </p:cNvPr>
          <p:cNvCxnSpPr>
            <a:cxnSpLocks/>
          </p:cNvCxnSpPr>
          <p:nvPr>
            <p:custDataLst>
              <p:tags r:id="rId6"/>
            </p:custDataLst>
          </p:nvPr>
        </p:nvCxnSpPr>
        <p:spPr bwMode="auto">
          <a:xfrm>
            <a:off x="10201984" y="2047756"/>
            <a:ext cx="0" cy="196755"/>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11" name="Text Placeholder 2">
            <a:extLst>
              <a:ext uri="{FF2B5EF4-FFF2-40B4-BE49-F238E27FC236}">
                <a16:creationId xmlns:a16="http://schemas.microsoft.com/office/drawing/2014/main" id="{9459A988-442B-9499-6909-E513CE57E48C}"/>
              </a:ext>
            </a:extLst>
          </p:cNvPr>
          <p:cNvSpPr>
            <a:spLocks noGrp="1"/>
          </p:cNvSpPr>
          <p:nvPr>
            <p:custDataLst>
              <p:tags r:id="rId7"/>
            </p:custDataLst>
          </p:nvPr>
        </p:nvSpPr>
        <p:spPr bwMode="auto">
          <a:xfrm>
            <a:off x="8690384" y="1850467"/>
            <a:ext cx="820387" cy="394044"/>
          </a:xfrm>
          <a:prstGeom prst="ellipse">
            <a:avLst/>
          </a:prstGeom>
          <a:solidFill>
            <a:schemeClr val="bg1"/>
          </a:solidFill>
          <a:ln w="12700" cmpd="sng" algn="ctr">
            <a:solidFill>
              <a:srgbClr val="3D4856"/>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noProof="0" dirty="0">
                <a:effectLst/>
                <a:latin typeface="Arial" panose="020B0604020202020204" pitchFamily="34" charset="0"/>
                <a:cs typeface="Arial" panose="020B0604020202020204" pitchFamily="34" charset="0"/>
              </a:rPr>
              <a:t>+14 %</a:t>
            </a:r>
            <a:endParaRPr lang="fr-CA" sz="1400" noProof="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20E4E15B-1EFF-A765-15D5-64AB089B353F}"/>
              </a:ext>
            </a:extLst>
          </p:cNvPr>
          <p:cNvSpPr txBox="1"/>
          <p:nvPr/>
        </p:nvSpPr>
        <p:spPr>
          <a:xfrm>
            <a:off x="533400" y="6439145"/>
            <a:ext cx="5485563" cy="384721"/>
          </a:xfrm>
          <a:prstGeom prst="rect">
            <a:avLst/>
          </a:prstGeom>
          <a:noFill/>
        </p:spPr>
        <p:txBody>
          <a:bodyPr wrap="square">
            <a:spAutoFit/>
          </a:bodyPr>
          <a:lstStyle/>
          <a:p>
            <a:r>
              <a:rPr lang="fr-CA" sz="1000" i="1" baseline="30000" noProof="0" dirty="0">
                <a:ea typeface="Calibri" panose="020F0502020204030204" pitchFamily="34" charset="0"/>
                <a:cs typeface="Arial" panose="020B0604020202020204" pitchFamily="34" charset="0"/>
              </a:rPr>
              <a:t>1 </a:t>
            </a:r>
            <a:r>
              <a:rPr lang="fr-CA" sz="1000" b="0" i="1" u="none" strike="noStrike" baseline="0" noProof="0" dirty="0"/>
              <a:t>Tous les indicateurs financiers concernent les activités poursuivies.</a:t>
            </a:r>
          </a:p>
          <a:p>
            <a:pPr marL="0" indent="0">
              <a:spcBef>
                <a:spcPts val="0"/>
              </a:spcBef>
              <a:buNone/>
            </a:pPr>
            <a:endParaRPr lang="fr-CA" sz="900" noProof="0" dirty="0">
              <a:cs typeface="Arial" panose="020B0604020202020204" pitchFamily="34" charset="0"/>
            </a:endParaRPr>
          </a:p>
        </p:txBody>
      </p:sp>
    </p:spTree>
    <p:extLst>
      <p:ext uri="{BB962C8B-B14F-4D97-AF65-F5344CB8AC3E}">
        <p14:creationId xmlns:p14="http://schemas.microsoft.com/office/powerpoint/2010/main" val="177796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D7639-9C56-62F2-C208-B6173A26956B}"/>
            </a:ext>
          </a:extLst>
        </p:cNvPr>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C674A363-E5E2-4782-2864-B719F4771AFF}"/>
              </a:ext>
            </a:extLst>
          </p:cNvPr>
          <p:cNvGraphicFramePr/>
          <p:nvPr>
            <p:custDataLst>
              <p:tags r:id="rId1"/>
            </p:custDataLst>
            <p:extLst>
              <p:ext uri="{D42A27DB-BD31-4B8C-83A1-F6EECF244321}">
                <p14:modId xmlns:p14="http://schemas.microsoft.com/office/powerpoint/2010/main" val="1663607852"/>
              </p:ext>
            </p:extLst>
          </p:nvPr>
        </p:nvGraphicFramePr>
        <p:xfrm>
          <a:off x="6803553" y="1672389"/>
          <a:ext cx="4607607" cy="4174958"/>
        </p:xfrm>
        <a:graphic>
          <a:graphicData uri="http://schemas.openxmlformats.org/drawingml/2006/chart">
            <c:chart xmlns:c="http://schemas.openxmlformats.org/drawingml/2006/chart" xmlns:r="http://schemas.openxmlformats.org/officeDocument/2006/relationships" r:id="rId9"/>
          </a:graphicData>
        </a:graphic>
      </p:graphicFrame>
      <p:sp>
        <p:nvSpPr>
          <p:cNvPr id="4" name="Slide Number Placeholder 3">
            <a:extLst>
              <a:ext uri="{FF2B5EF4-FFF2-40B4-BE49-F238E27FC236}">
                <a16:creationId xmlns:a16="http://schemas.microsoft.com/office/drawing/2014/main" id="{5D0C1097-1925-F13D-EDDB-CAFE1F2C46B5}"/>
              </a:ext>
            </a:extLst>
          </p:cNvPr>
          <p:cNvSpPr>
            <a:spLocks noGrp="1"/>
          </p:cNvSpPr>
          <p:nvPr>
            <p:ph type="sldNum" sz="quarter" idx="12"/>
          </p:nvPr>
        </p:nvSpPr>
        <p:spPr/>
        <p:txBody>
          <a:bodyPr/>
          <a:lstStyle/>
          <a:p>
            <a:fld id="{103DDDE4-7A87-1F49-9041-0D2451D302B4}" type="slidenum">
              <a:rPr lang="fr-CA" noProof="0" smtClean="0"/>
              <a:pPr/>
              <a:t>11</a:t>
            </a:fld>
            <a:endParaRPr lang="fr-CA" noProof="0" dirty="0"/>
          </a:p>
        </p:txBody>
      </p:sp>
      <p:grpSp>
        <p:nvGrpSpPr>
          <p:cNvPr id="15" name="Group 14">
            <a:extLst>
              <a:ext uri="{FF2B5EF4-FFF2-40B4-BE49-F238E27FC236}">
                <a16:creationId xmlns:a16="http://schemas.microsoft.com/office/drawing/2014/main" id="{567E260F-A3C2-7F78-968F-1ED315132AFB}"/>
              </a:ext>
            </a:extLst>
          </p:cNvPr>
          <p:cNvGrpSpPr/>
          <p:nvPr/>
        </p:nvGrpSpPr>
        <p:grpSpPr>
          <a:xfrm>
            <a:off x="282261" y="1847889"/>
            <a:ext cx="5703760" cy="1696226"/>
            <a:chOff x="6173568" y="1351356"/>
            <a:chExt cx="5223877" cy="1696226"/>
          </a:xfrm>
        </p:grpSpPr>
        <p:sp>
          <p:nvSpPr>
            <p:cNvPr id="16" name="TextBox 15">
              <a:extLst>
                <a:ext uri="{FF2B5EF4-FFF2-40B4-BE49-F238E27FC236}">
                  <a16:creationId xmlns:a16="http://schemas.microsoft.com/office/drawing/2014/main" id="{2E2FA9DE-366F-6E51-870D-E6304B39811B}"/>
                </a:ext>
              </a:extLst>
            </p:cNvPr>
            <p:cNvSpPr txBox="1"/>
            <p:nvPr/>
          </p:nvSpPr>
          <p:spPr>
            <a:xfrm>
              <a:off x="6287344" y="1351356"/>
              <a:ext cx="2283900" cy="400110"/>
            </a:xfrm>
            <a:prstGeom prst="rect">
              <a:avLst/>
            </a:prstGeom>
            <a:noFill/>
          </p:spPr>
          <p:txBody>
            <a:bodyPr wrap="square" rtlCol="0">
              <a:spAutoFit/>
            </a:bodyPr>
            <a:lstStyle/>
            <a:p>
              <a:r>
                <a:rPr lang="fr-CA" sz="2000" b="1" noProof="0" dirty="0">
                  <a:solidFill>
                    <a:srgbClr val="0070C0"/>
                  </a:solidFill>
                  <a:latin typeface="Arial" panose="020B0604020202020204" pitchFamily="34" charset="0"/>
                  <a:cs typeface="Arial" panose="020B0604020202020204" pitchFamily="34" charset="0"/>
                </a:rPr>
                <a:t>Marge brute</a:t>
              </a:r>
              <a:endParaRPr lang="fr-CA" sz="2000" noProof="0" dirty="0">
                <a:solidFill>
                  <a:srgbClr val="0070C0"/>
                </a:solidFill>
                <a:latin typeface="Arial" panose="020B0604020202020204" pitchFamily="34" charset="0"/>
                <a:cs typeface="Arial" panose="020B0604020202020204" pitchFamily="34" charset="0"/>
              </a:endParaRPr>
            </a:p>
          </p:txBody>
        </p:sp>
        <p:sp>
          <p:nvSpPr>
            <p:cNvPr id="17" name="Arrow: Up 16">
              <a:extLst>
                <a:ext uri="{FF2B5EF4-FFF2-40B4-BE49-F238E27FC236}">
                  <a16:creationId xmlns:a16="http://schemas.microsoft.com/office/drawing/2014/main" id="{D4BB9949-8022-250C-B332-9413D36C5D97}"/>
                </a:ext>
              </a:extLst>
            </p:cNvPr>
            <p:cNvSpPr/>
            <p:nvPr/>
          </p:nvSpPr>
          <p:spPr>
            <a:xfrm>
              <a:off x="6380455" y="1772653"/>
              <a:ext cx="276225"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accent6">
                    <a:lumMod val="50000"/>
                  </a:schemeClr>
                </a:solidFill>
              </a:endParaRPr>
            </a:p>
          </p:txBody>
        </p:sp>
        <p:sp>
          <p:nvSpPr>
            <p:cNvPr id="19" name="TextBox 18">
              <a:extLst>
                <a:ext uri="{FF2B5EF4-FFF2-40B4-BE49-F238E27FC236}">
                  <a16:creationId xmlns:a16="http://schemas.microsoft.com/office/drawing/2014/main" id="{4A7EFE1D-A447-57A4-5561-F9966B795E0B}"/>
                </a:ext>
              </a:extLst>
            </p:cNvPr>
            <p:cNvSpPr txBox="1"/>
            <p:nvPr/>
          </p:nvSpPr>
          <p:spPr>
            <a:xfrm>
              <a:off x="6733969" y="1707049"/>
              <a:ext cx="3258085" cy="369332"/>
            </a:xfrm>
            <a:prstGeom prst="rect">
              <a:avLst/>
            </a:prstGeom>
            <a:noFill/>
          </p:spPr>
          <p:txBody>
            <a:bodyPr wrap="none" rtlCol="0">
              <a:spAutoFit/>
            </a:bodyPr>
            <a:lstStyle/>
            <a:p>
              <a:r>
                <a:rPr lang="fr-CA" b="1" noProof="0" dirty="0">
                  <a:solidFill>
                    <a:srgbClr val="3D4856"/>
                  </a:solidFill>
                  <a:latin typeface="Arial" panose="020B0604020202020204" pitchFamily="34" charset="0"/>
                  <a:cs typeface="Arial" panose="020B0604020202020204" pitchFamily="34" charset="0"/>
                </a:rPr>
                <a:t>30,3 M$ vs. exercice précédent</a:t>
              </a:r>
              <a:endParaRPr lang="fr-CA" i="1" noProof="0" dirty="0">
                <a:solidFill>
                  <a:srgbClr val="3D485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7AA4258F-4F02-3905-EAA6-6898B678AC66}"/>
                </a:ext>
              </a:extLst>
            </p:cNvPr>
            <p:cNvSpPr txBox="1"/>
            <p:nvPr/>
          </p:nvSpPr>
          <p:spPr>
            <a:xfrm>
              <a:off x="6173568" y="2247363"/>
              <a:ext cx="5223877" cy="800219"/>
            </a:xfrm>
            <a:prstGeom prst="rect">
              <a:avLst/>
            </a:prstGeom>
            <a:noFill/>
          </p:spPr>
          <p:txBody>
            <a:bodyPr wrap="square">
              <a:spAutoFit/>
            </a:bodyPr>
            <a:lstStyle/>
            <a:p>
              <a:pPr marL="360000" lvl="1" indent="-180000">
                <a:spcBef>
                  <a:spcPts val="1200"/>
                </a:spcBef>
                <a:buFont typeface="Arial" panose="020B0604020202020204" pitchFamily="34" charset="0"/>
                <a:buChar char="•"/>
              </a:pPr>
              <a:r>
                <a:rPr lang="fr-CA" noProof="0" dirty="0">
                  <a:solidFill>
                    <a:srgbClr val="3D4856"/>
                  </a:solidFill>
                  <a:latin typeface="Arial" panose="020B0604020202020204" pitchFamily="34" charset="0"/>
                  <a:cs typeface="Arial" panose="020B0604020202020204" pitchFamily="34" charset="0"/>
                </a:rPr>
                <a:t>Hausse du volume d’affaires</a:t>
              </a:r>
            </a:p>
            <a:p>
              <a:pPr marL="360000" lvl="1" indent="-180000">
                <a:spcBef>
                  <a:spcPts val="1200"/>
                </a:spcBef>
                <a:buFont typeface="Arial" panose="020B0604020202020204" pitchFamily="34" charset="0"/>
                <a:buChar char="•"/>
              </a:pPr>
              <a:r>
                <a:rPr lang="fr-CA" noProof="0" dirty="0">
                  <a:solidFill>
                    <a:srgbClr val="3D4856"/>
                  </a:solidFill>
                  <a:latin typeface="Arial" panose="020B0604020202020204" pitchFamily="34" charset="0"/>
                  <a:cs typeface="Arial" panose="020B0604020202020204" pitchFamily="34" charset="0"/>
                </a:rPr>
                <a:t>Composition plus avantageuse du chiffre d’affaires</a:t>
              </a:r>
            </a:p>
          </p:txBody>
        </p:sp>
      </p:grpSp>
      <p:sp>
        <p:nvSpPr>
          <p:cNvPr id="10" name="Text Placeholder 2">
            <a:extLst>
              <a:ext uri="{FF2B5EF4-FFF2-40B4-BE49-F238E27FC236}">
                <a16:creationId xmlns:a16="http://schemas.microsoft.com/office/drawing/2014/main" id="{67EB39F4-98E7-9F1A-7E31-F37DD25142A8}"/>
              </a:ext>
            </a:extLst>
          </p:cNvPr>
          <p:cNvSpPr>
            <a:spLocks noGrp="1"/>
          </p:cNvSpPr>
          <p:nvPr>
            <p:custDataLst>
              <p:tags r:id="rId2"/>
            </p:custDataLst>
          </p:nvPr>
        </p:nvSpPr>
        <p:spPr bwMode="auto">
          <a:xfrm>
            <a:off x="7705059" y="5427444"/>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b="1" noProof="0" dirty="0">
                <a:latin typeface="Arial" panose="020B0604020202020204" pitchFamily="34" charset="0"/>
                <a:cs typeface="Arial" panose="020B0604020202020204" pitchFamily="34" charset="0"/>
              </a:rPr>
              <a:t>E-24</a:t>
            </a:r>
          </a:p>
        </p:txBody>
      </p:sp>
      <p:sp>
        <p:nvSpPr>
          <p:cNvPr id="11" name="Text Placeholder 2">
            <a:extLst>
              <a:ext uri="{FF2B5EF4-FFF2-40B4-BE49-F238E27FC236}">
                <a16:creationId xmlns:a16="http://schemas.microsoft.com/office/drawing/2014/main" id="{2F6B48D2-A8FB-D69A-6780-C7CF62D7EA2C}"/>
              </a:ext>
            </a:extLst>
          </p:cNvPr>
          <p:cNvSpPr>
            <a:spLocks noGrp="1"/>
          </p:cNvSpPr>
          <p:nvPr>
            <p:custDataLst>
              <p:tags r:id="rId3"/>
            </p:custDataLst>
          </p:nvPr>
        </p:nvSpPr>
        <p:spPr bwMode="auto">
          <a:xfrm>
            <a:off x="9876675" y="5427444"/>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b="1" noProof="0" dirty="0">
                <a:latin typeface="Arial" panose="020B0604020202020204" pitchFamily="34" charset="0"/>
                <a:cs typeface="Arial" panose="020B0604020202020204" pitchFamily="34" charset="0"/>
              </a:rPr>
              <a:t>E-25</a:t>
            </a:r>
          </a:p>
        </p:txBody>
      </p:sp>
      <p:sp>
        <p:nvSpPr>
          <p:cNvPr id="12" name="TextBox 11">
            <a:extLst>
              <a:ext uri="{FF2B5EF4-FFF2-40B4-BE49-F238E27FC236}">
                <a16:creationId xmlns:a16="http://schemas.microsoft.com/office/drawing/2014/main" id="{9D31F4B5-8EAF-7766-EE20-154C5015E249}"/>
              </a:ext>
            </a:extLst>
          </p:cNvPr>
          <p:cNvSpPr txBox="1"/>
          <p:nvPr/>
        </p:nvSpPr>
        <p:spPr>
          <a:xfrm>
            <a:off x="7705059" y="873888"/>
            <a:ext cx="2805025" cy="584775"/>
          </a:xfrm>
          <a:prstGeom prst="rect">
            <a:avLst/>
          </a:prstGeom>
          <a:noFill/>
        </p:spPr>
        <p:txBody>
          <a:bodyPr wrap="square" rtlCol="0">
            <a:spAutoFit/>
          </a:bodyPr>
          <a:lstStyle/>
          <a:p>
            <a:pPr algn="ctr"/>
            <a:r>
              <a:rPr lang="fr-CA" b="1" noProof="0" dirty="0">
                <a:latin typeface="Arial" panose="020B0604020202020204" pitchFamily="34" charset="0"/>
                <a:cs typeface="Arial" panose="020B0604020202020204" pitchFamily="34" charset="0"/>
              </a:rPr>
              <a:t>Marge brute annuelle</a:t>
            </a:r>
          </a:p>
          <a:p>
            <a:pPr algn="ctr"/>
            <a:r>
              <a:rPr lang="fr-CA" sz="1400" noProof="0" dirty="0">
                <a:latin typeface="Arial" panose="020B0604020202020204" pitchFamily="34" charset="0"/>
                <a:cs typeface="Arial" panose="020B0604020202020204" pitchFamily="34" charset="0"/>
              </a:rPr>
              <a:t>(M$ US)</a:t>
            </a:r>
          </a:p>
        </p:txBody>
      </p:sp>
      <p:cxnSp>
        <p:nvCxnSpPr>
          <p:cNvPr id="29" name="Straight Connector 28">
            <a:extLst>
              <a:ext uri="{FF2B5EF4-FFF2-40B4-BE49-F238E27FC236}">
                <a16:creationId xmlns:a16="http://schemas.microsoft.com/office/drawing/2014/main" id="{3CEEEA89-0D11-2C3E-6B8C-C27C79D6A0D8}"/>
              </a:ext>
            </a:extLst>
          </p:cNvPr>
          <p:cNvCxnSpPr>
            <a:cxnSpLocks/>
          </p:cNvCxnSpPr>
          <p:nvPr>
            <p:custDataLst>
              <p:tags r:id="rId4"/>
            </p:custDataLst>
          </p:nvPr>
        </p:nvCxnSpPr>
        <p:spPr bwMode="auto">
          <a:xfrm flipV="1">
            <a:off x="8052389" y="2040809"/>
            <a:ext cx="0" cy="1087402"/>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0E14C10E-57D9-98F3-2415-DD7F8374EE47}"/>
              </a:ext>
            </a:extLst>
          </p:cNvPr>
          <p:cNvCxnSpPr>
            <a:cxnSpLocks/>
          </p:cNvCxnSpPr>
          <p:nvPr>
            <p:custDataLst>
              <p:tags r:id="rId5"/>
            </p:custDataLst>
          </p:nvPr>
        </p:nvCxnSpPr>
        <p:spPr bwMode="auto">
          <a:xfrm>
            <a:off x="8052389" y="2040809"/>
            <a:ext cx="2159796" cy="0"/>
          </a:xfrm>
          <a:prstGeom prst="line">
            <a:avLst/>
          </a:prstGeom>
          <a:ln w="12700" cap="flat" cmpd="sng" algn="ctr">
            <a:solidFill>
              <a:schemeClr val="tx1"/>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A2BCB90-7092-EFCB-2529-34C88331B65B}"/>
              </a:ext>
            </a:extLst>
          </p:cNvPr>
          <p:cNvCxnSpPr>
            <a:cxnSpLocks/>
          </p:cNvCxnSpPr>
          <p:nvPr>
            <p:custDataLst>
              <p:tags r:id="rId6"/>
            </p:custDataLst>
          </p:nvPr>
        </p:nvCxnSpPr>
        <p:spPr bwMode="auto">
          <a:xfrm>
            <a:off x="10201984" y="2047756"/>
            <a:ext cx="0" cy="310433"/>
          </a:xfrm>
          <a:prstGeom prst="line">
            <a:avLst/>
          </a:prstGeom>
          <a:ln w="12700" cap="flat" cmpd="sng" algn="ctr">
            <a:solidFill>
              <a:schemeClr val="tx1"/>
            </a:solidFill>
            <a:prstDash val="solid"/>
            <a:miter lim="800000"/>
            <a:headEnd type="none" w="med" len="med"/>
            <a:tailEnd type="triangle" w="med" len="med"/>
          </a:ln>
          <a:effectLst/>
        </p:spPr>
        <p:style>
          <a:lnRef idx="1">
            <a:schemeClr val="dk1"/>
          </a:lnRef>
          <a:fillRef idx="0">
            <a:schemeClr val="dk1"/>
          </a:fillRef>
          <a:effectRef idx="0">
            <a:schemeClr val="dk1"/>
          </a:effectRef>
          <a:fontRef idx="minor">
            <a:schemeClr val="tx1"/>
          </a:fontRef>
        </p:style>
      </p:cxnSp>
      <p:sp>
        <p:nvSpPr>
          <p:cNvPr id="32" name="Text Placeholder 2">
            <a:extLst>
              <a:ext uri="{FF2B5EF4-FFF2-40B4-BE49-F238E27FC236}">
                <a16:creationId xmlns:a16="http://schemas.microsoft.com/office/drawing/2014/main" id="{AF56199A-B464-BBA9-B60A-D07587431BB7}"/>
              </a:ext>
            </a:extLst>
          </p:cNvPr>
          <p:cNvSpPr>
            <a:spLocks noGrp="1"/>
          </p:cNvSpPr>
          <p:nvPr>
            <p:custDataLst>
              <p:tags r:id="rId7"/>
            </p:custDataLst>
          </p:nvPr>
        </p:nvSpPr>
        <p:spPr bwMode="auto">
          <a:xfrm>
            <a:off x="8690384" y="1850467"/>
            <a:ext cx="820387" cy="394044"/>
          </a:xfrm>
          <a:prstGeom prst="ellipse">
            <a:avLst/>
          </a:prstGeom>
          <a:solidFill>
            <a:schemeClr val="bg1"/>
          </a:solidFill>
          <a:ln w="12700" cmpd="sng" algn="ctr">
            <a:solidFill>
              <a:srgbClr val="3D4856"/>
            </a:solidFill>
          </a:ln>
          <a:effec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noProof="0" dirty="0">
                <a:effectLst/>
                <a:latin typeface="Arial" panose="020B0604020202020204" pitchFamily="34" charset="0"/>
                <a:cs typeface="Arial" panose="020B0604020202020204" pitchFamily="34" charset="0"/>
              </a:rPr>
              <a:t>+</a:t>
            </a:r>
            <a:r>
              <a:rPr lang="fr-CA" sz="1400" noProof="0" dirty="0">
                <a:latin typeface="Arial" panose="020B0604020202020204" pitchFamily="34" charset="0"/>
                <a:cs typeface="Arial" panose="020B0604020202020204" pitchFamily="34" charset="0"/>
              </a:rPr>
              <a:t>55 </a:t>
            </a:r>
            <a:r>
              <a:rPr lang="fr-CA" sz="1400" noProof="0" dirty="0">
                <a:effectLst/>
                <a:latin typeface="Arial" panose="020B0604020202020204" pitchFamily="34" charset="0"/>
                <a:cs typeface="Arial" panose="020B0604020202020204" pitchFamily="34" charset="0"/>
              </a:rPr>
              <a:t>%</a:t>
            </a:r>
            <a:endParaRPr lang="fr-CA" sz="1400" noProof="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0A0C92B1-E15C-8B07-1382-6321DFB3C043}"/>
              </a:ext>
            </a:extLst>
          </p:cNvPr>
          <p:cNvGrpSpPr/>
          <p:nvPr/>
        </p:nvGrpSpPr>
        <p:grpSpPr>
          <a:xfrm>
            <a:off x="9713707" y="3944731"/>
            <a:ext cx="1006417" cy="749029"/>
            <a:chOff x="1761274" y="5263190"/>
            <a:chExt cx="725560" cy="540000"/>
          </a:xfrm>
        </p:grpSpPr>
        <p:sp>
          <p:nvSpPr>
            <p:cNvPr id="23" name="Oval 22">
              <a:extLst>
                <a:ext uri="{FF2B5EF4-FFF2-40B4-BE49-F238E27FC236}">
                  <a16:creationId xmlns:a16="http://schemas.microsoft.com/office/drawing/2014/main" id="{996B2DB0-78E0-7D4F-6B48-531C9A66A346}"/>
                </a:ext>
              </a:extLst>
            </p:cNvPr>
            <p:cNvSpPr/>
            <p:nvPr/>
          </p:nvSpPr>
          <p:spPr>
            <a:xfrm>
              <a:off x="1845380" y="5263190"/>
              <a:ext cx="540000" cy="540000"/>
            </a:xfrm>
            <a:prstGeom prst="ellipse">
              <a:avLst/>
            </a:prstGeom>
            <a:solidFill>
              <a:srgbClr val="3D485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500" noProof="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CA65FDF-B9A2-EEB9-5CFE-7B2374109BCB}"/>
                </a:ext>
              </a:extLst>
            </p:cNvPr>
            <p:cNvSpPr txBox="1"/>
            <p:nvPr/>
          </p:nvSpPr>
          <p:spPr>
            <a:xfrm>
              <a:off x="1761274" y="5424965"/>
              <a:ext cx="725560" cy="232980"/>
            </a:xfrm>
            <a:prstGeom prst="rect">
              <a:avLst/>
            </a:prstGeom>
            <a:noFill/>
          </p:spPr>
          <p:txBody>
            <a:bodyPr wrap="square" rtlCol="0">
              <a:spAutoFit/>
            </a:bodyPr>
            <a:lstStyle/>
            <a:p>
              <a:pPr algn="ctr"/>
              <a:r>
                <a:rPr lang="fr-CA" sz="1500" b="1" noProof="0" dirty="0">
                  <a:solidFill>
                    <a:schemeClr val="bg1"/>
                  </a:solidFill>
                  <a:latin typeface="Arial" panose="020B0604020202020204" pitchFamily="34" charset="0"/>
                  <a:cs typeface="Arial" panose="020B0604020202020204" pitchFamily="34" charset="0"/>
                </a:rPr>
                <a:t>28,8 %</a:t>
              </a:r>
            </a:p>
          </p:txBody>
        </p:sp>
      </p:grpSp>
      <p:grpSp>
        <p:nvGrpSpPr>
          <p:cNvPr id="18" name="Group 17">
            <a:extLst>
              <a:ext uri="{FF2B5EF4-FFF2-40B4-BE49-F238E27FC236}">
                <a16:creationId xmlns:a16="http://schemas.microsoft.com/office/drawing/2014/main" id="{1D58B824-D5CB-ABF0-5F2B-9738A9F85037}"/>
              </a:ext>
            </a:extLst>
          </p:cNvPr>
          <p:cNvGrpSpPr/>
          <p:nvPr/>
        </p:nvGrpSpPr>
        <p:grpSpPr>
          <a:xfrm>
            <a:off x="7506801" y="3992907"/>
            <a:ext cx="1006417" cy="749029"/>
            <a:chOff x="3567133" y="5303932"/>
            <a:chExt cx="725560" cy="540000"/>
          </a:xfrm>
        </p:grpSpPr>
        <p:sp>
          <p:nvSpPr>
            <p:cNvPr id="21" name="Oval 20">
              <a:extLst>
                <a:ext uri="{FF2B5EF4-FFF2-40B4-BE49-F238E27FC236}">
                  <a16:creationId xmlns:a16="http://schemas.microsoft.com/office/drawing/2014/main" id="{F962544D-FA8A-8EE5-2656-7D9D69461339}"/>
                </a:ext>
              </a:extLst>
            </p:cNvPr>
            <p:cNvSpPr/>
            <p:nvPr/>
          </p:nvSpPr>
          <p:spPr>
            <a:xfrm>
              <a:off x="3656705" y="5303932"/>
              <a:ext cx="540000" cy="540000"/>
            </a:xfrm>
            <a:prstGeom prst="ellipse">
              <a:avLst/>
            </a:prstGeom>
            <a:solidFill>
              <a:srgbClr val="3D4856"/>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sz="1500" noProof="0"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EBEB119F-AA45-D318-56FE-3654C801B9D1}"/>
                </a:ext>
              </a:extLst>
            </p:cNvPr>
            <p:cNvSpPr txBox="1"/>
            <p:nvPr/>
          </p:nvSpPr>
          <p:spPr>
            <a:xfrm>
              <a:off x="3567133" y="5458538"/>
              <a:ext cx="725560" cy="232980"/>
            </a:xfrm>
            <a:prstGeom prst="rect">
              <a:avLst/>
            </a:prstGeom>
            <a:noFill/>
          </p:spPr>
          <p:txBody>
            <a:bodyPr wrap="square" rtlCol="0">
              <a:spAutoFit/>
            </a:bodyPr>
            <a:lstStyle/>
            <a:p>
              <a:pPr algn="ctr"/>
              <a:r>
                <a:rPr lang="fr-CA" sz="1500" b="1" noProof="0" dirty="0">
                  <a:solidFill>
                    <a:schemeClr val="bg1"/>
                  </a:solidFill>
                  <a:latin typeface="Arial" panose="020B0604020202020204" pitchFamily="34" charset="0"/>
                  <a:cs typeface="Arial" panose="020B0604020202020204" pitchFamily="34" charset="0"/>
                </a:rPr>
                <a:t>21,1 %</a:t>
              </a:r>
            </a:p>
          </p:txBody>
        </p:sp>
      </p:grpSp>
      <p:sp>
        <p:nvSpPr>
          <p:cNvPr id="7" name="Title 6">
            <a:extLst>
              <a:ext uri="{FF2B5EF4-FFF2-40B4-BE49-F238E27FC236}">
                <a16:creationId xmlns:a16="http://schemas.microsoft.com/office/drawing/2014/main" id="{67461AE2-C819-1C8D-18C6-8B38FF179174}"/>
              </a:ext>
            </a:extLst>
          </p:cNvPr>
          <p:cNvSpPr>
            <a:spLocks noGrp="1"/>
          </p:cNvSpPr>
          <p:nvPr>
            <p:ph type="title"/>
          </p:nvPr>
        </p:nvSpPr>
        <p:spPr>
          <a:xfrm>
            <a:off x="442051" y="457200"/>
            <a:ext cx="5206909" cy="800219"/>
          </a:xfrm>
        </p:spPr>
        <p:txBody>
          <a:bodyPr>
            <a:normAutofit/>
          </a:bodyPr>
          <a:lstStyle/>
          <a:p>
            <a:r>
              <a:rPr lang="fr-CA" noProof="0" dirty="0"/>
              <a:t>Amélioration des marges</a:t>
            </a:r>
          </a:p>
        </p:txBody>
      </p:sp>
    </p:spTree>
    <p:extLst>
      <p:ext uri="{BB962C8B-B14F-4D97-AF65-F5344CB8AC3E}">
        <p14:creationId xmlns:p14="http://schemas.microsoft.com/office/powerpoint/2010/main" val="2767290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1B0D7-E9B2-073C-04FE-FE08AEE485E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F3E34E-4A7C-75A5-4D59-A0776192C583}"/>
              </a:ext>
            </a:extLst>
          </p:cNvPr>
          <p:cNvSpPr>
            <a:spLocks noGrp="1"/>
          </p:cNvSpPr>
          <p:nvPr>
            <p:ph type="sldNum" sz="quarter" idx="12"/>
          </p:nvPr>
        </p:nvSpPr>
        <p:spPr/>
        <p:txBody>
          <a:bodyPr/>
          <a:lstStyle/>
          <a:p>
            <a:fld id="{103DDDE4-7A87-1F49-9041-0D2451D302B4}" type="slidenum">
              <a:rPr lang="fr-CA" noProof="0" smtClean="0"/>
              <a:pPr/>
              <a:t>12</a:t>
            </a:fld>
            <a:endParaRPr lang="fr-CA" noProof="0" dirty="0"/>
          </a:p>
        </p:txBody>
      </p:sp>
      <p:grpSp>
        <p:nvGrpSpPr>
          <p:cNvPr id="15" name="Group 14">
            <a:extLst>
              <a:ext uri="{FF2B5EF4-FFF2-40B4-BE49-F238E27FC236}">
                <a16:creationId xmlns:a16="http://schemas.microsoft.com/office/drawing/2014/main" id="{A3809C35-BFD9-11DE-0C62-E7FC57F3DFFC}"/>
              </a:ext>
            </a:extLst>
          </p:cNvPr>
          <p:cNvGrpSpPr/>
          <p:nvPr/>
        </p:nvGrpSpPr>
        <p:grpSpPr>
          <a:xfrm>
            <a:off x="304295" y="1847889"/>
            <a:ext cx="5485563" cy="2327168"/>
            <a:chOff x="6173568" y="1351356"/>
            <a:chExt cx="5024038" cy="2327168"/>
          </a:xfrm>
        </p:grpSpPr>
        <p:sp>
          <p:nvSpPr>
            <p:cNvPr id="16" name="TextBox 15">
              <a:extLst>
                <a:ext uri="{FF2B5EF4-FFF2-40B4-BE49-F238E27FC236}">
                  <a16:creationId xmlns:a16="http://schemas.microsoft.com/office/drawing/2014/main" id="{A9CB1B89-0F2D-E0FD-B11B-26B3FEDC48AC}"/>
                </a:ext>
              </a:extLst>
            </p:cNvPr>
            <p:cNvSpPr txBox="1"/>
            <p:nvPr/>
          </p:nvSpPr>
          <p:spPr>
            <a:xfrm>
              <a:off x="6287344" y="1351356"/>
              <a:ext cx="2283900" cy="400110"/>
            </a:xfrm>
            <a:prstGeom prst="rect">
              <a:avLst/>
            </a:prstGeom>
            <a:noFill/>
          </p:spPr>
          <p:txBody>
            <a:bodyPr wrap="square" rtlCol="0">
              <a:spAutoFit/>
            </a:bodyPr>
            <a:lstStyle/>
            <a:p>
              <a:r>
                <a:rPr lang="fr-CA" sz="2000" b="1" noProof="0" dirty="0">
                  <a:solidFill>
                    <a:srgbClr val="0070C0"/>
                  </a:solidFill>
                  <a:latin typeface="Arial" panose="020B0604020202020204" pitchFamily="34" charset="0"/>
                  <a:cs typeface="Arial" panose="020B0604020202020204" pitchFamily="34" charset="0"/>
                </a:rPr>
                <a:t>BAIIA ajusté</a:t>
              </a:r>
              <a:r>
                <a:rPr lang="fr-CA" sz="2000" b="1" baseline="30000" noProof="0" dirty="0">
                  <a:solidFill>
                    <a:srgbClr val="0070C0"/>
                  </a:solidFill>
                  <a:latin typeface="Arial" panose="020B0604020202020204" pitchFamily="34" charset="0"/>
                  <a:cs typeface="Arial" panose="020B0604020202020204" pitchFamily="34" charset="0"/>
                </a:rPr>
                <a:t>1</a:t>
              </a:r>
              <a:endParaRPr lang="fr-CA" sz="2000" baseline="30000" noProof="0" dirty="0">
                <a:solidFill>
                  <a:srgbClr val="0070C0"/>
                </a:solidFill>
                <a:latin typeface="Arial" panose="020B0604020202020204" pitchFamily="34" charset="0"/>
                <a:cs typeface="Arial" panose="020B0604020202020204" pitchFamily="34" charset="0"/>
              </a:endParaRPr>
            </a:p>
          </p:txBody>
        </p:sp>
        <p:sp>
          <p:nvSpPr>
            <p:cNvPr id="17" name="Arrow: Up 16">
              <a:extLst>
                <a:ext uri="{FF2B5EF4-FFF2-40B4-BE49-F238E27FC236}">
                  <a16:creationId xmlns:a16="http://schemas.microsoft.com/office/drawing/2014/main" id="{4F91C635-8845-446F-126F-E92750D4E322}"/>
                </a:ext>
              </a:extLst>
            </p:cNvPr>
            <p:cNvSpPr/>
            <p:nvPr/>
          </p:nvSpPr>
          <p:spPr>
            <a:xfrm>
              <a:off x="6380455" y="1772653"/>
              <a:ext cx="276225"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accent6">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BCF0C873-0106-3B8B-A6B4-7E4FA29CCC64}"/>
                </a:ext>
              </a:extLst>
            </p:cNvPr>
            <p:cNvSpPr txBox="1"/>
            <p:nvPr/>
          </p:nvSpPr>
          <p:spPr>
            <a:xfrm>
              <a:off x="6733969" y="1707049"/>
              <a:ext cx="3340301" cy="369332"/>
            </a:xfrm>
            <a:prstGeom prst="rect">
              <a:avLst/>
            </a:prstGeom>
            <a:noFill/>
          </p:spPr>
          <p:txBody>
            <a:bodyPr wrap="none" rtlCol="0">
              <a:spAutoFit/>
            </a:bodyPr>
            <a:lstStyle/>
            <a:p>
              <a:r>
                <a:rPr lang="fr-CA" b="1" noProof="0" dirty="0">
                  <a:solidFill>
                    <a:srgbClr val="3D4856"/>
                  </a:solidFill>
                  <a:latin typeface="Arial" panose="020B0604020202020204" pitchFamily="34" charset="0"/>
                  <a:cs typeface="Arial" panose="020B0604020202020204" pitchFamily="34" charset="0"/>
                </a:rPr>
                <a:t>25,4 M$ vs. exercice précédent</a:t>
              </a:r>
              <a:endParaRPr lang="fr-CA" i="1" noProof="0" dirty="0">
                <a:solidFill>
                  <a:srgbClr val="3D485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14413534-EEC6-4F44-5C9E-0C359F27CA8C}"/>
                </a:ext>
              </a:extLst>
            </p:cNvPr>
            <p:cNvSpPr txBox="1"/>
            <p:nvPr/>
          </p:nvSpPr>
          <p:spPr>
            <a:xfrm>
              <a:off x="6173568" y="2247363"/>
              <a:ext cx="5024038" cy="1431161"/>
            </a:xfrm>
            <a:prstGeom prst="rect">
              <a:avLst/>
            </a:prstGeom>
            <a:noFill/>
          </p:spPr>
          <p:txBody>
            <a:bodyPr wrap="square">
              <a:spAutoFit/>
            </a:bodyPr>
            <a:lstStyle/>
            <a:p>
              <a:pPr marL="360000" lvl="1" indent="-180000">
                <a:spcBef>
                  <a:spcPts val="1200"/>
                </a:spcBef>
                <a:buFont typeface="Arial" panose="020B0604020202020204" pitchFamily="34" charset="0"/>
                <a:buChar char="•"/>
              </a:pPr>
              <a:r>
                <a:rPr lang="fr-CA" noProof="0" dirty="0">
                  <a:solidFill>
                    <a:schemeClr val="tx1"/>
                  </a:solidFill>
                  <a:latin typeface="Arial" panose="020B0604020202020204" pitchFamily="34" charset="0"/>
                  <a:cs typeface="Arial" panose="020B0604020202020204" pitchFamily="34" charset="0"/>
                </a:rPr>
                <a:t>Hausse de la marge brute</a:t>
              </a:r>
              <a:endParaRPr lang="fr-CA" noProof="0" dirty="0">
                <a:latin typeface="Arial" panose="020B0604020202020204" pitchFamily="34" charset="0"/>
                <a:cs typeface="Arial" panose="020B0604020202020204" pitchFamily="34" charset="0"/>
              </a:endParaRPr>
            </a:p>
            <a:p>
              <a:pPr marL="360000" lvl="1" indent="-180000">
                <a:spcBef>
                  <a:spcPts val="1200"/>
                </a:spcBef>
                <a:buFont typeface="Arial" panose="020B0604020202020204" pitchFamily="34" charset="0"/>
                <a:buChar char="•"/>
              </a:pPr>
              <a:r>
                <a:rPr lang="fr-CA" noProof="0" dirty="0">
                  <a:latin typeface="Arial" panose="020B0604020202020204" pitchFamily="34" charset="0"/>
                  <a:cs typeface="Arial" panose="020B0604020202020204" pitchFamily="34" charset="0"/>
                </a:rPr>
                <a:t>En partie contrebalancée par une hausse des frais d’administration</a:t>
              </a:r>
            </a:p>
            <a:p>
              <a:pPr marL="360000" lvl="1" indent="-180000">
                <a:spcBef>
                  <a:spcPts val="600"/>
                </a:spcBef>
                <a:buFont typeface="Arial" panose="020B0604020202020204" pitchFamily="34" charset="0"/>
                <a:buChar char="•"/>
              </a:pPr>
              <a:endParaRPr lang="fr-CA" noProof="0" dirty="0">
                <a:solidFill>
                  <a:schemeClr val="tx1"/>
                </a:solidFill>
                <a:latin typeface="Arial" panose="020B0604020202020204" pitchFamily="34" charset="0"/>
                <a:cs typeface="Arial" panose="020B0604020202020204" pitchFamily="34" charset="0"/>
              </a:endParaRPr>
            </a:p>
          </p:txBody>
        </p:sp>
      </p:grpSp>
      <p:graphicFrame>
        <p:nvGraphicFramePr>
          <p:cNvPr id="3" name="Chart 2">
            <a:extLst>
              <a:ext uri="{FF2B5EF4-FFF2-40B4-BE49-F238E27FC236}">
                <a16:creationId xmlns:a16="http://schemas.microsoft.com/office/drawing/2014/main" id="{C22CEE97-EF09-51C4-5063-01239ED60542}"/>
              </a:ext>
            </a:extLst>
          </p:cNvPr>
          <p:cNvGraphicFramePr/>
          <p:nvPr>
            <p:custDataLst>
              <p:tags r:id="rId1"/>
            </p:custDataLst>
            <p:extLst>
              <p:ext uri="{D42A27DB-BD31-4B8C-83A1-F6EECF244321}">
                <p14:modId xmlns:p14="http://schemas.microsoft.com/office/powerpoint/2010/main" val="2780259644"/>
              </p:ext>
            </p:extLst>
          </p:nvPr>
        </p:nvGraphicFramePr>
        <p:xfrm>
          <a:off x="6858000" y="1494760"/>
          <a:ext cx="4608094" cy="3608085"/>
        </p:xfrm>
        <a:graphic>
          <a:graphicData uri="http://schemas.openxmlformats.org/drawingml/2006/chart">
            <c:chart xmlns:c="http://schemas.openxmlformats.org/drawingml/2006/chart" xmlns:r="http://schemas.openxmlformats.org/officeDocument/2006/relationships" r:id="rId9"/>
          </a:graphicData>
        </a:graphic>
      </p:graphicFrame>
      <p:grpSp>
        <p:nvGrpSpPr>
          <p:cNvPr id="12" name="Group 11">
            <a:extLst>
              <a:ext uri="{FF2B5EF4-FFF2-40B4-BE49-F238E27FC236}">
                <a16:creationId xmlns:a16="http://schemas.microsoft.com/office/drawing/2014/main" id="{E30D3E80-18C9-6536-53B3-C13711CB3E61}"/>
              </a:ext>
            </a:extLst>
          </p:cNvPr>
          <p:cNvGrpSpPr/>
          <p:nvPr/>
        </p:nvGrpSpPr>
        <p:grpSpPr>
          <a:xfrm>
            <a:off x="428523" y="4022401"/>
            <a:ext cx="4045037" cy="725025"/>
            <a:chOff x="340387" y="3327861"/>
            <a:chExt cx="4045037" cy="725025"/>
          </a:xfrm>
        </p:grpSpPr>
        <p:sp>
          <p:nvSpPr>
            <p:cNvPr id="5" name="TextBox 4">
              <a:extLst>
                <a:ext uri="{FF2B5EF4-FFF2-40B4-BE49-F238E27FC236}">
                  <a16:creationId xmlns:a16="http://schemas.microsoft.com/office/drawing/2014/main" id="{796638EC-D4CC-FEED-DDAC-2F4796B46849}"/>
                </a:ext>
              </a:extLst>
            </p:cNvPr>
            <p:cNvSpPr txBox="1"/>
            <p:nvPr/>
          </p:nvSpPr>
          <p:spPr>
            <a:xfrm>
              <a:off x="340387" y="3327861"/>
              <a:ext cx="3179561" cy="400110"/>
            </a:xfrm>
            <a:prstGeom prst="rect">
              <a:avLst/>
            </a:prstGeom>
            <a:noFill/>
          </p:spPr>
          <p:txBody>
            <a:bodyPr wrap="square" rtlCol="0">
              <a:spAutoFit/>
            </a:bodyPr>
            <a:lstStyle/>
            <a:p>
              <a:r>
                <a:rPr lang="fr-CA" sz="2000" b="1" noProof="0" dirty="0">
                  <a:solidFill>
                    <a:srgbClr val="0070C0"/>
                  </a:solidFill>
                  <a:latin typeface="Arial" panose="020B0604020202020204" pitchFamily="34" charset="0"/>
                  <a:cs typeface="Arial" panose="020B0604020202020204" pitchFamily="34" charset="0"/>
                </a:rPr>
                <a:t>Résultat net ajusté</a:t>
              </a:r>
              <a:r>
                <a:rPr lang="fr-CA" sz="2000" b="1" baseline="30000" noProof="0" dirty="0">
                  <a:solidFill>
                    <a:srgbClr val="0070C0"/>
                  </a:solidFill>
                  <a:latin typeface="Arial" panose="020B0604020202020204" pitchFamily="34" charset="0"/>
                  <a:cs typeface="Arial" panose="020B0604020202020204" pitchFamily="34" charset="0"/>
                </a:rPr>
                <a:t>1</a:t>
              </a:r>
              <a:endParaRPr lang="fr-CA" sz="2000" baseline="30000" noProof="0" dirty="0">
                <a:solidFill>
                  <a:srgbClr val="0070C0"/>
                </a:solidFill>
                <a:latin typeface="Arial" panose="020B0604020202020204" pitchFamily="34" charset="0"/>
                <a:cs typeface="Arial" panose="020B0604020202020204" pitchFamily="34" charset="0"/>
              </a:endParaRPr>
            </a:p>
          </p:txBody>
        </p:sp>
        <p:sp>
          <p:nvSpPr>
            <p:cNvPr id="6" name="Arrow: Up 5">
              <a:extLst>
                <a:ext uri="{FF2B5EF4-FFF2-40B4-BE49-F238E27FC236}">
                  <a16:creationId xmlns:a16="http://schemas.microsoft.com/office/drawing/2014/main" id="{2A7FD46B-13DB-CEE9-FCCA-A376D1C569D9}"/>
                </a:ext>
              </a:extLst>
            </p:cNvPr>
            <p:cNvSpPr/>
            <p:nvPr/>
          </p:nvSpPr>
          <p:spPr>
            <a:xfrm>
              <a:off x="442051" y="3749158"/>
              <a:ext cx="301600"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accent6">
                    <a:lumMod val="50000"/>
                  </a:schemeClr>
                </a:solidFill>
              </a:endParaRPr>
            </a:p>
          </p:txBody>
        </p:sp>
        <p:sp>
          <p:nvSpPr>
            <p:cNvPr id="18" name="TextBox 17">
              <a:extLst>
                <a:ext uri="{FF2B5EF4-FFF2-40B4-BE49-F238E27FC236}">
                  <a16:creationId xmlns:a16="http://schemas.microsoft.com/office/drawing/2014/main" id="{101F6B0C-EC7D-4FFE-FC2F-5219F49A628F}"/>
                </a:ext>
              </a:extLst>
            </p:cNvPr>
            <p:cNvSpPr txBox="1"/>
            <p:nvPr/>
          </p:nvSpPr>
          <p:spPr>
            <a:xfrm>
              <a:off x="828040" y="3683554"/>
              <a:ext cx="3557384" cy="369332"/>
            </a:xfrm>
            <a:prstGeom prst="rect">
              <a:avLst/>
            </a:prstGeom>
            <a:noFill/>
          </p:spPr>
          <p:txBody>
            <a:bodyPr wrap="none" rtlCol="0">
              <a:spAutoFit/>
            </a:bodyPr>
            <a:lstStyle/>
            <a:p>
              <a:r>
                <a:rPr lang="fr-CA" b="1" noProof="0" dirty="0">
                  <a:solidFill>
                    <a:srgbClr val="3D4856"/>
                  </a:solidFill>
                  <a:latin typeface="Arial" panose="020B0604020202020204" pitchFamily="34" charset="0"/>
                  <a:cs typeface="Arial" panose="020B0604020202020204" pitchFamily="34" charset="0"/>
                </a:rPr>
                <a:t>22,3 M$ vs. exercice précédent</a:t>
              </a:r>
              <a:endParaRPr lang="fr-CA" i="1" noProof="0" dirty="0">
                <a:solidFill>
                  <a:srgbClr val="3D4856"/>
                </a:solidFill>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id="{617174BA-BC71-D0ED-B414-9BB177B732E1}"/>
              </a:ext>
            </a:extLst>
          </p:cNvPr>
          <p:cNvSpPr txBox="1"/>
          <p:nvPr/>
        </p:nvSpPr>
        <p:spPr>
          <a:xfrm>
            <a:off x="434356" y="6492875"/>
            <a:ext cx="5485563" cy="369332"/>
          </a:xfrm>
          <a:prstGeom prst="rect">
            <a:avLst/>
          </a:prstGeom>
          <a:noFill/>
        </p:spPr>
        <p:txBody>
          <a:bodyPr wrap="square">
            <a:spAutoFit/>
          </a:bodyPr>
          <a:lstStyle/>
          <a:p>
            <a:r>
              <a:rPr lang="fr-CA" sz="900" i="1" baseline="30000" noProof="0" dirty="0">
                <a:ea typeface="Calibri" panose="020F0502020204030204" pitchFamily="34" charset="0"/>
                <a:cs typeface="Arial" panose="020B0604020202020204" pitchFamily="34" charset="0"/>
              </a:rPr>
              <a:t>1 </a:t>
            </a:r>
            <a:r>
              <a:rPr lang="fr-CA" sz="900" i="1" noProof="0" dirty="0"/>
              <a:t>Mesures hors IFRS et mesures financières supplémentaires –Des précisions additionnelles sont fournies à l’annexe de cette présentation.</a:t>
            </a:r>
            <a:endParaRPr lang="fr-CA" sz="900" noProof="0" dirty="0">
              <a:cs typeface="Arial" panose="020B0604020202020204" pitchFamily="34" charset="0"/>
            </a:endParaRPr>
          </a:p>
        </p:txBody>
      </p:sp>
      <p:sp>
        <p:nvSpPr>
          <p:cNvPr id="9" name="Text Placeholder 2">
            <a:extLst>
              <a:ext uri="{FF2B5EF4-FFF2-40B4-BE49-F238E27FC236}">
                <a16:creationId xmlns:a16="http://schemas.microsoft.com/office/drawing/2014/main" id="{EEF2F5D5-4FBE-B61C-D95A-D539D2D585CC}"/>
              </a:ext>
            </a:extLst>
          </p:cNvPr>
          <p:cNvSpPr>
            <a:spLocks noGrp="1"/>
          </p:cNvSpPr>
          <p:nvPr>
            <p:custDataLst>
              <p:tags r:id="rId2"/>
            </p:custDataLst>
          </p:nvPr>
        </p:nvSpPr>
        <p:spPr bwMode="auto">
          <a:xfrm>
            <a:off x="7705059" y="5205973"/>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b="1" noProof="0" dirty="0">
                <a:latin typeface="Arial" panose="020B0604020202020204" pitchFamily="34" charset="0"/>
                <a:cs typeface="Arial" panose="020B0604020202020204" pitchFamily="34" charset="0"/>
              </a:rPr>
              <a:t>E-24</a:t>
            </a:r>
          </a:p>
        </p:txBody>
      </p:sp>
      <p:sp>
        <p:nvSpPr>
          <p:cNvPr id="10" name="Text Placeholder 2">
            <a:extLst>
              <a:ext uri="{FF2B5EF4-FFF2-40B4-BE49-F238E27FC236}">
                <a16:creationId xmlns:a16="http://schemas.microsoft.com/office/drawing/2014/main" id="{68D12B11-518F-3DD5-608B-A94619742159}"/>
              </a:ext>
            </a:extLst>
          </p:cNvPr>
          <p:cNvSpPr>
            <a:spLocks noGrp="1"/>
          </p:cNvSpPr>
          <p:nvPr>
            <p:custDataLst>
              <p:tags r:id="rId3"/>
            </p:custDataLst>
          </p:nvPr>
        </p:nvSpPr>
        <p:spPr bwMode="auto">
          <a:xfrm>
            <a:off x="9876675" y="5205973"/>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b="1" noProof="0" dirty="0">
                <a:latin typeface="Arial" panose="020B0604020202020204" pitchFamily="34" charset="0"/>
                <a:cs typeface="Arial" panose="020B0604020202020204" pitchFamily="34" charset="0"/>
              </a:rPr>
              <a:t>E-25</a:t>
            </a:r>
          </a:p>
        </p:txBody>
      </p:sp>
      <p:sp>
        <p:nvSpPr>
          <p:cNvPr id="11" name="TextBox 10">
            <a:extLst>
              <a:ext uri="{FF2B5EF4-FFF2-40B4-BE49-F238E27FC236}">
                <a16:creationId xmlns:a16="http://schemas.microsoft.com/office/drawing/2014/main" id="{4A205A06-B22E-7647-43A8-4AC4BCF7E6FB}"/>
              </a:ext>
            </a:extLst>
          </p:cNvPr>
          <p:cNvSpPr txBox="1"/>
          <p:nvPr/>
        </p:nvSpPr>
        <p:spPr>
          <a:xfrm>
            <a:off x="7705059" y="873888"/>
            <a:ext cx="2805025" cy="584775"/>
          </a:xfrm>
          <a:prstGeom prst="rect">
            <a:avLst/>
          </a:prstGeom>
          <a:noFill/>
        </p:spPr>
        <p:txBody>
          <a:bodyPr wrap="square" rtlCol="0">
            <a:spAutoFit/>
          </a:bodyPr>
          <a:lstStyle/>
          <a:p>
            <a:pPr algn="ctr"/>
            <a:r>
              <a:rPr lang="fr-CA" b="1" noProof="0" dirty="0">
                <a:latin typeface="Arial" panose="020B0604020202020204" pitchFamily="34" charset="0"/>
                <a:cs typeface="Arial" panose="020B0604020202020204" pitchFamily="34" charset="0"/>
              </a:rPr>
              <a:t>Rentabilité annuelle</a:t>
            </a:r>
          </a:p>
          <a:p>
            <a:pPr algn="ctr"/>
            <a:r>
              <a:rPr lang="fr-CA" sz="1400" noProof="0" dirty="0">
                <a:latin typeface="Arial" panose="020B0604020202020204" pitchFamily="34" charset="0"/>
                <a:cs typeface="Arial" panose="020B0604020202020204" pitchFamily="34" charset="0"/>
              </a:rPr>
              <a:t>(M$ US)</a:t>
            </a:r>
          </a:p>
        </p:txBody>
      </p:sp>
      <p:sp>
        <p:nvSpPr>
          <p:cNvPr id="8" name="Title 7">
            <a:extLst>
              <a:ext uri="{FF2B5EF4-FFF2-40B4-BE49-F238E27FC236}">
                <a16:creationId xmlns:a16="http://schemas.microsoft.com/office/drawing/2014/main" id="{A1195E91-E502-D87C-9D9F-636940AFA3F4}"/>
              </a:ext>
            </a:extLst>
          </p:cNvPr>
          <p:cNvSpPr>
            <a:spLocks noGrp="1"/>
          </p:cNvSpPr>
          <p:nvPr>
            <p:ph type="title"/>
          </p:nvPr>
        </p:nvSpPr>
        <p:spPr>
          <a:xfrm>
            <a:off x="428523" y="306822"/>
            <a:ext cx="5166269" cy="970384"/>
          </a:xfrm>
        </p:spPr>
        <p:txBody>
          <a:bodyPr>
            <a:normAutofit/>
          </a:bodyPr>
          <a:lstStyle/>
          <a:p>
            <a:r>
              <a:rPr lang="fr-CA" noProof="0" dirty="0"/>
              <a:t>Croissance de la rentabilité</a:t>
            </a:r>
          </a:p>
        </p:txBody>
      </p:sp>
      <p:sp>
        <p:nvSpPr>
          <p:cNvPr id="14" name="Rectangle 13">
            <a:extLst>
              <a:ext uri="{FF2B5EF4-FFF2-40B4-BE49-F238E27FC236}">
                <a16:creationId xmlns:a16="http://schemas.microsoft.com/office/drawing/2014/main" id="{CBE84150-0652-EA40-9D98-9839DB0E8335}"/>
              </a:ext>
            </a:extLst>
          </p:cNvPr>
          <p:cNvSpPr/>
          <p:nvPr>
            <p:custDataLst>
              <p:tags r:id="rId4"/>
            </p:custDataLst>
          </p:nvPr>
        </p:nvSpPr>
        <p:spPr bwMode="auto">
          <a:xfrm>
            <a:off x="7606659" y="5837041"/>
            <a:ext cx="179388" cy="133350"/>
          </a:xfrm>
          <a:prstGeom prst="rect">
            <a:avLst/>
          </a:prstGeom>
          <a:solidFill>
            <a:srgbClr val="4C6C9C"/>
          </a:solidFill>
          <a:ln w="12700"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1" name="Rectangle 20">
            <a:extLst>
              <a:ext uri="{FF2B5EF4-FFF2-40B4-BE49-F238E27FC236}">
                <a16:creationId xmlns:a16="http://schemas.microsoft.com/office/drawing/2014/main" id="{710A33AD-1461-CA2F-3690-A8D9E21FDDFB}"/>
              </a:ext>
            </a:extLst>
          </p:cNvPr>
          <p:cNvSpPr/>
          <p:nvPr>
            <p:custDataLst>
              <p:tags r:id="rId5"/>
            </p:custDataLst>
          </p:nvPr>
        </p:nvSpPr>
        <p:spPr bwMode="auto">
          <a:xfrm>
            <a:off x="9290839" y="5837041"/>
            <a:ext cx="179388" cy="133350"/>
          </a:xfrm>
          <a:prstGeom prst="rect">
            <a:avLst/>
          </a:prstGeom>
          <a:solidFill>
            <a:srgbClr val="DFE5EF"/>
          </a:solidFill>
          <a:ln w="12700"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3" name="Text Placeholder 2">
            <a:extLst>
              <a:ext uri="{FF2B5EF4-FFF2-40B4-BE49-F238E27FC236}">
                <a16:creationId xmlns:a16="http://schemas.microsoft.com/office/drawing/2014/main" id="{A310E041-74CF-44C6-0F30-FADAE6E43363}"/>
              </a:ext>
            </a:extLst>
          </p:cNvPr>
          <p:cNvSpPr>
            <a:spLocks noGrp="1"/>
          </p:cNvSpPr>
          <p:nvPr>
            <p:custDataLst>
              <p:tags r:id="rId6"/>
            </p:custDataLst>
          </p:nvPr>
        </p:nvSpPr>
        <p:spPr bwMode="auto">
          <a:xfrm>
            <a:off x="7891931" y="5844978"/>
            <a:ext cx="9159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fr-CA" sz="1000" noProof="0" dirty="0">
                <a:latin typeface="Arial" panose="020B0604020202020204" pitchFamily="34" charset="0"/>
                <a:cs typeface="Arial" panose="020B0604020202020204" pitchFamily="34" charset="0"/>
              </a:rPr>
              <a:t>BAIIA ajusté</a:t>
            </a:r>
          </a:p>
        </p:txBody>
      </p:sp>
      <p:sp>
        <p:nvSpPr>
          <p:cNvPr id="24" name="Text Placeholder 2">
            <a:extLst>
              <a:ext uri="{FF2B5EF4-FFF2-40B4-BE49-F238E27FC236}">
                <a16:creationId xmlns:a16="http://schemas.microsoft.com/office/drawing/2014/main" id="{D1C6A134-F9E5-6196-E72A-A475284D2368}"/>
              </a:ext>
            </a:extLst>
          </p:cNvPr>
          <p:cNvSpPr>
            <a:spLocks noGrp="1"/>
          </p:cNvSpPr>
          <p:nvPr>
            <p:custDataLst>
              <p:tags r:id="rId7"/>
            </p:custDataLst>
          </p:nvPr>
        </p:nvSpPr>
        <p:spPr bwMode="auto">
          <a:xfrm>
            <a:off x="9576111" y="5844978"/>
            <a:ext cx="1812864" cy="133351"/>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fr-CA" sz="1000" noProof="0" dirty="0">
                <a:latin typeface="Arial" panose="020B0604020202020204" pitchFamily="34" charset="0"/>
                <a:cs typeface="Arial" panose="020B0604020202020204" pitchFamily="34" charset="0"/>
              </a:rPr>
              <a:t>Résultat net (perte) ajusté</a:t>
            </a:r>
          </a:p>
        </p:txBody>
      </p:sp>
    </p:spTree>
    <p:extLst>
      <p:ext uri="{BB962C8B-B14F-4D97-AF65-F5344CB8AC3E}">
        <p14:creationId xmlns:p14="http://schemas.microsoft.com/office/powerpoint/2010/main" val="2212844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9BC5E08E-A50A-8FFA-FED9-56B8212348C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5" imgW="353" imgH="353" progId="TCLayout.ActiveDocument.1">
                  <p:embed/>
                </p:oleObj>
              </mc:Choice>
              <mc:Fallback>
                <p:oleObj name="think-cell Slide" r:id="rId75" imgW="353" imgH="353" progId="TCLayout.ActiveDocument.1">
                  <p:embed/>
                  <p:pic>
                    <p:nvPicPr>
                      <p:cNvPr id="17" name="think-cell data - do not delete" hidden="1">
                        <a:extLst>
                          <a:ext uri="{FF2B5EF4-FFF2-40B4-BE49-F238E27FC236}">
                            <a16:creationId xmlns:a16="http://schemas.microsoft.com/office/drawing/2014/main" id="{9BC5E08E-A50A-8FFA-FED9-56B8212348C5}"/>
                          </a:ext>
                        </a:extLst>
                      </p:cNvPr>
                      <p:cNvPicPr/>
                      <p:nvPr/>
                    </p:nvPicPr>
                    <p:blipFill>
                      <a:blip r:embed="rId7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6131ECF-2F96-25E2-4ACB-BD89E8F4E5DF}"/>
              </a:ext>
            </a:extLst>
          </p:cNvPr>
          <p:cNvSpPr>
            <a:spLocks noGrp="1"/>
          </p:cNvSpPr>
          <p:nvPr>
            <p:ph type="title"/>
          </p:nvPr>
        </p:nvSpPr>
        <p:spPr>
          <a:xfrm>
            <a:off x="533400" y="55085"/>
            <a:ext cx="5562600" cy="1082449"/>
          </a:xfrm>
        </p:spPr>
        <p:txBody>
          <a:bodyPr vert="horz">
            <a:normAutofit/>
          </a:bodyPr>
          <a:lstStyle/>
          <a:p>
            <a:r>
              <a:rPr lang="fr-CA" noProof="0" dirty="0">
                <a:latin typeface="Calibri" panose="020F0502020204030204" pitchFamily="34" charset="0"/>
                <a:cs typeface="Calibri" panose="020F0502020204030204" pitchFamily="34" charset="0"/>
              </a:rPr>
              <a:t>Carnet de commandes</a:t>
            </a:r>
            <a:r>
              <a:rPr lang="fr-CA" baseline="30000" noProof="0" dirty="0">
                <a:latin typeface="Calibri" panose="020F0502020204030204" pitchFamily="34" charset="0"/>
                <a:cs typeface="Calibri" panose="020F0502020204030204" pitchFamily="34" charset="0"/>
              </a:rPr>
              <a:t>1</a:t>
            </a:r>
            <a:r>
              <a:rPr lang="fr-CA" noProof="0" dirty="0">
                <a:latin typeface="Calibri" panose="020F0502020204030204" pitchFamily="34" charset="0"/>
                <a:cs typeface="Calibri" panose="020F0502020204030204" pitchFamily="34" charset="0"/>
              </a:rPr>
              <a:t> et </a:t>
            </a:r>
            <a:br>
              <a:rPr lang="fr-CA" noProof="0" dirty="0">
                <a:latin typeface="Calibri" panose="020F0502020204030204" pitchFamily="34" charset="0"/>
                <a:cs typeface="Calibri" panose="020F0502020204030204" pitchFamily="34" charset="0"/>
              </a:rPr>
            </a:br>
            <a:r>
              <a:rPr lang="fr-CA" noProof="0" dirty="0">
                <a:latin typeface="Calibri" panose="020F0502020204030204" pitchFamily="34" charset="0"/>
                <a:cs typeface="Calibri" panose="020F0502020204030204" pitchFamily="34" charset="0"/>
              </a:rPr>
              <a:t>Nouvelles commandes</a:t>
            </a:r>
            <a:r>
              <a:rPr lang="fr-CA" baseline="30000" noProof="0" dirty="0">
                <a:latin typeface="Calibri" panose="020F0502020204030204" pitchFamily="34" charset="0"/>
                <a:cs typeface="Calibri" panose="020F0502020204030204" pitchFamily="34" charset="0"/>
              </a:rPr>
              <a:t>1</a:t>
            </a:r>
          </a:p>
        </p:txBody>
      </p:sp>
      <p:sp>
        <p:nvSpPr>
          <p:cNvPr id="3" name="Text Placeholder 2">
            <a:extLst>
              <a:ext uri="{FF2B5EF4-FFF2-40B4-BE49-F238E27FC236}">
                <a16:creationId xmlns:a16="http://schemas.microsoft.com/office/drawing/2014/main" id="{0153B539-303E-4A9A-FF83-A59FFABA65B4}"/>
              </a:ext>
            </a:extLst>
          </p:cNvPr>
          <p:cNvSpPr>
            <a:spLocks noGrp="1"/>
          </p:cNvSpPr>
          <p:nvPr>
            <p:ph type="body" sz="half" idx="2"/>
          </p:nvPr>
        </p:nvSpPr>
        <p:spPr>
          <a:xfrm>
            <a:off x="544416" y="1344219"/>
            <a:ext cx="5368703" cy="5005106"/>
          </a:xfrm>
        </p:spPr>
        <p:txBody>
          <a:bodyPr>
            <a:normAutofit fontScale="92500"/>
          </a:bodyPr>
          <a:lstStyle/>
          <a:p>
            <a:pPr>
              <a:lnSpc>
                <a:spcPct val="100000"/>
              </a:lnSpc>
              <a:spcBef>
                <a:spcPts val="2500"/>
              </a:spcBef>
            </a:pPr>
            <a:r>
              <a:rPr lang="fr-CA" sz="1700" b="1" noProof="0" dirty="0">
                <a:solidFill>
                  <a:srgbClr val="0067A6"/>
                </a:solidFill>
              </a:rPr>
              <a:t>Carnet de commandes de 274,9 M$ au 28 février 2025</a:t>
            </a:r>
          </a:p>
          <a:p>
            <a:pPr marL="185738" lvl="1" indent="-176213">
              <a:lnSpc>
                <a:spcPct val="100000"/>
              </a:lnSpc>
              <a:spcBef>
                <a:spcPts val="1200"/>
              </a:spcBef>
              <a:buFont typeface="Arial" panose="020B0604020202020204" pitchFamily="34" charset="0"/>
              <a:buChar char="•"/>
            </a:pPr>
            <a:r>
              <a:rPr lang="fr-CA" sz="1500" noProof="0" dirty="0">
                <a:latin typeface="Arial" panose="020B0604020202020204" pitchFamily="34" charset="0"/>
                <a:cs typeface="Arial" panose="020B0604020202020204" pitchFamily="34" charset="0"/>
              </a:rPr>
              <a:t>Légère hausse comparativement à l’exercice précédent en excluant une incidence négative de 12,7 M$ des fluctuations des taux de change</a:t>
            </a:r>
          </a:p>
          <a:p>
            <a:pPr marL="185738" lvl="1" indent="-176213">
              <a:lnSpc>
                <a:spcPct val="100000"/>
              </a:lnSpc>
              <a:spcBef>
                <a:spcPts val="1200"/>
              </a:spcBef>
              <a:buFont typeface="Arial" panose="020B0604020202020204" pitchFamily="34" charset="0"/>
              <a:buChar char="•"/>
            </a:pPr>
            <a:r>
              <a:rPr lang="fr-CA" sz="1500" noProof="0" dirty="0">
                <a:latin typeface="Arial" panose="020B0604020202020204" pitchFamily="34" charset="0"/>
                <a:cs typeface="Arial" panose="020B0604020202020204" pitchFamily="34" charset="0"/>
              </a:rPr>
              <a:t>Hausse des nouvelles commandes du secteur du nucléaire en Amérique du Nord, en partie contrebalancée par une baisse des commandes du secteur du pétrole et du gaz en Italie</a:t>
            </a:r>
          </a:p>
          <a:p>
            <a:pPr>
              <a:lnSpc>
                <a:spcPct val="100000"/>
              </a:lnSpc>
              <a:spcBef>
                <a:spcPts val="1800"/>
              </a:spcBef>
            </a:pPr>
            <a:r>
              <a:rPr lang="fr-CA" sz="1700" b="1" noProof="0" dirty="0">
                <a:solidFill>
                  <a:srgbClr val="0067A6"/>
                </a:solidFill>
              </a:rPr>
              <a:t>Nouvelles commandes de 292,5 M$ pour l’exercice 2025, en hausse de 1,3 % par rapport à 288,7 M$ pour l’exercice 2024</a:t>
            </a:r>
          </a:p>
          <a:p>
            <a:pPr marL="185738" indent="-176213">
              <a:lnSpc>
                <a:spcPct val="100000"/>
              </a:lnSpc>
              <a:spcBef>
                <a:spcPts val="1200"/>
              </a:spcBef>
              <a:buFont typeface="Arial" panose="020B0604020202020204" pitchFamily="34" charset="0"/>
              <a:buChar char="•"/>
            </a:pPr>
            <a:r>
              <a:rPr lang="fr-CA" sz="1500" noProof="0" dirty="0"/>
              <a:t>Hausse des commandes du nucléaire et des activités de MRO en Amérique du Nord</a:t>
            </a:r>
          </a:p>
          <a:p>
            <a:pPr marL="185738" indent="-176213">
              <a:lnSpc>
                <a:spcPct val="100000"/>
              </a:lnSpc>
              <a:spcBef>
                <a:spcPts val="1200"/>
              </a:spcBef>
              <a:buFont typeface="Arial" panose="020B0604020202020204" pitchFamily="34" charset="0"/>
              <a:buChar char="•"/>
            </a:pPr>
            <a:r>
              <a:rPr lang="fr-CA" sz="1500" noProof="0" dirty="0"/>
              <a:t>Hausse des nouvelles commandes provenant de nos activités allemandes pour le secteur du pétrole et du gaz</a:t>
            </a:r>
          </a:p>
          <a:p>
            <a:pPr marL="185738" indent="-176213">
              <a:lnSpc>
                <a:spcPct val="100000"/>
              </a:lnSpc>
              <a:spcBef>
                <a:spcPts val="1200"/>
              </a:spcBef>
              <a:buFont typeface="Arial" panose="020B0604020202020204" pitchFamily="34" charset="0"/>
              <a:buChar char="•"/>
            </a:pPr>
            <a:r>
              <a:rPr lang="fr-CA" sz="1500" noProof="0" dirty="0"/>
              <a:t>En partie contrebalancées par une baisse des commandes du secteur du pétrole et du gaz en Italie et par l’effet négatif des taux de change</a:t>
            </a:r>
          </a:p>
        </p:txBody>
      </p:sp>
      <p:sp>
        <p:nvSpPr>
          <p:cNvPr id="4" name="Slide Number Placeholder 3">
            <a:extLst>
              <a:ext uri="{FF2B5EF4-FFF2-40B4-BE49-F238E27FC236}">
                <a16:creationId xmlns:a16="http://schemas.microsoft.com/office/drawing/2014/main" id="{F7C7DB36-F446-0D55-32F8-516C7D679023}"/>
              </a:ext>
            </a:extLst>
          </p:cNvPr>
          <p:cNvSpPr>
            <a:spLocks noGrp="1"/>
          </p:cNvSpPr>
          <p:nvPr>
            <p:ph type="sldNum" sz="quarter" idx="12"/>
          </p:nvPr>
        </p:nvSpPr>
        <p:spPr/>
        <p:txBody>
          <a:bodyPr/>
          <a:lstStyle/>
          <a:p>
            <a:fld id="{103DDDE4-7A87-1F49-9041-0D2451D302B4}" type="slidenum">
              <a:rPr lang="fr-CA" noProof="0" smtClean="0"/>
              <a:pPr/>
              <a:t>13</a:t>
            </a:fld>
            <a:endParaRPr lang="fr-CA" noProof="0" dirty="0"/>
          </a:p>
        </p:txBody>
      </p:sp>
      <p:sp>
        <p:nvSpPr>
          <p:cNvPr id="5" name="TextBox 4">
            <a:extLst>
              <a:ext uri="{FF2B5EF4-FFF2-40B4-BE49-F238E27FC236}">
                <a16:creationId xmlns:a16="http://schemas.microsoft.com/office/drawing/2014/main" id="{0C2DC00B-98FA-15B9-D78D-42BD1C889B0C}"/>
              </a:ext>
            </a:extLst>
          </p:cNvPr>
          <p:cNvSpPr txBox="1"/>
          <p:nvPr/>
        </p:nvSpPr>
        <p:spPr>
          <a:xfrm>
            <a:off x="533400" y="6439145"/>
            <a:ext cx="5485563" cy="369332"/>
          </a:xfrm>
          <a:prstGeom prst="rect">
            <a:avLst/>
          </a:prstGeom>
          <a:noFill/>
        </p:spPr>
        <p:txBody>
          <a:bodyPr wrap="square">
            <a:spAutoFit/>
          </a:bodyPr>
          <a:lstStyle/>
          <a:p>
            <a:r>
              <a:rPr lang="fr-CA" sz="900" i="1" baseline="30000" noProof="0" dirty="0">
                <a:ea typeface="Calibri" panose="020F0502020204030204" pitchFamily="34" charset="0"/>
                <a:cs typeface="Arial" panose="020B0604020202020204" pitchFamily="34" charset="0"/>
              </a:rPr>
              <a:t>1 </a:t>
            </a:r>
            <a:r>
              <a:rPr lang="fr-CA" sz="900" i="1" noProof="0" dirty="0"/>
              <a:t>Mesures hors IFRS et mesures financières supplémentaires –Des précisions additionnelles sont fournies à l’annexe de cette présentation.</a:t>
            </a:r>
            <a:endParaRPr lang="fr-CA" sz="900" noProof="0" dirty="0">
              <a:cs typeface="Arial" panose="020B0604020202020204" pitchFamily="34" charset="0"/>
            </a:endParaRPr>
          </a:p>
        </p:txBody>
      </p:sp>
      <p:sp>
        <p:nvSpPr>
          <p:cNvPr id="12" name="TextBox 11">
            <a:extLst>
              <a:ext uri="{FF2B5EF4-FFF2-40B4-BE49-F238E27FC236}">
                <a16:creationId xmlns:a16="http://schemas.microsoft.com/office/drawing/2014/main" id="{6DD740FF-6DA6-F24D-2931-7375DA08E751}"/>
              </a:ext>
            </a:extLst>
          </p:cNvPr>
          <p:cNvSpPr txBox="1"/>
          <p:nvPr/>
        </p:nvSpPr>
        <p:spPr>
          <a:xfrm>
            <a:off x="7786353" y="3219508"/>
            <a:ext cx="2882519" cy="415498"/>
          </a:xfrm>
          <a:prstGeom prst="rect">
            <a:avLst/>
          </a:prstGeom>
          <a:noFill/>
        </p:spPr>
        <p:txBody>
          <a:bodyPr wrap="none" rtlCol="0">
            <a:spAutoFit/>
          </a:bodyPr>
          <a:lstStyle/>
          <a:p>
            <a:pPr algn="ctr"/>
            <a:r>
              <a:rPr lang="fr-CA" sz="1050" b="1" noProof="0" dirty="0">
                <a:latin typeface="Arial" panose="020B0604020202020204" pitchFamily="34" charset="0"/>
                <a:cs typeface="Arial" panose="020B0604020202020204" pitchFamily="34" charset="0"/>
              </a:rPr>
              <a:t>Nouvelles commandes et chiffre d'affaires</a:t>
            </a:r>
          </a:p>
          <a:p>
            <a:pPr algn="ctr"/>
            <a:r>
              <a:rPr lang="fr-CA" sz="1050" b="1" noProof="0" dirty="0">
                <a:latin typeface="Arial" panose="020B0604020202020204" pitchFamily="34" charset="0"/>
                <a:cs typeface="Arial" panose="020B0604020202020204" pitchFamily="34" charset="0"/>
              </a:rPr>
              <a:t>(12 derniers mois, M$ US)</a:t>
            </a:r>
            <a:endParaRPr lang="fr-CA" sz="1000" b="1" noProof="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C666C6B3-EBEA-42A2-B606-ECE658802E97}"/>
              </a:ext>
            </a:extLst>
          </p:cNvPr>
          <p:cNvCxnSpPr/>
          <p:nvPr>
            <p:custDataLst>
              <p:tags r:id="rId2"/>
            </p:custDataLst>
          </p:nvPr>
        </p:nvCxnSpPr>
        <p:spPr bwMode="gray">
          <a:xfrm>
            <a:off x="7077075" y="5471444"/>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D83A1F8-0195-1D38-031D-86B8D7B35E39}"/>
              </a:ext>
            </a:extLst>
          </p:cNvPr>
          <p:cNvCxnSpPr/>
          <p:nvPr>
            <p:custDataLst>
              <p:tags r:id="rId3"/>
            </p:custDataLst>
          </p:nvPr>
        </p:nvCxnSpPr>
        <p:spPr bwMode="gray">
          <a:xfrm>
            <a:off x="7077075" y="5169819"/>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E0A7F254-ED63-77CB-07B0-214BA33A587F}"/>
              </a:ext>
            </a:extLst>
          </p:cNvPr>
          <p:cNvCxnSpPr/>
          <p:nvPr>
            <p:custDataLst>
              <p:tags r:id="rId4"/>
            </p:custDataLst>
          </p:nvPr>
        </p:nvCxnSpPr>
        <p:spPr bwMode="gray">
          <a:xfrm>
            <a:off x="7077075" y="4868194"/>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398719C2-70EA-9DB3-9D53-D26EC3C3C679}"/>
              </a:ext>
            </a:extLst>
          </p:cNvPr>
          <p:cNvCxnSpPr/>
          <p:nvPr>
            <p:custDataLst>
              <p:tags r:id="rId5"/>
            </p:custDataLst>
          </p:nvPr>
        </p:nvCxnSpPr>
        <p:spPr bwMode="gray">
          <a:xfrm>
            <a:off x="7077075" y="4566569"/>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8C6E499-F350-25BD-36E1-49E473405142}"/>
              </a:ext>
            </a:extLst>
          </p:cNvPr>
          <p:cNvCxnSpPr/>
          <p:nvPr>
            <p:custDataLst>
              <p:tags r:id="rId6"/>
            </p:custDataLst>
          </p:nvPr>
        </p:nvCxnSpPr>
        <p:spPr bwMode="gray">
          <a:xfrm>
            <a:off x="7077075" y="4264944"/>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E5886A9D-2876-A25B-4A20-03DFDF29AF90}"/>
              </a:ext>
            </a:extLst>
          </p:cNvPr>
          <p:cNvCxnSpPr/>
          <p:nvPr>
            <p:custDataLst>
              <p:tags r:id="rId7"/>
            </p:custDataLst>
          </p:nvPr>
        </p:nvCxnSpPr>
        <p:spPr bwMode="gray">
          <a:xfrm>
            <a:off x="7077075" y="3963319"/>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A4DBFB0-0613-A351-97A3-84AC2CB06C74}"/>
              </a:ext>
            </a:extLst>
          </p:cNvPr>
          <p:cNvCxnSpPr/>
          <p:nvPr>
            <p:custDataLst>
              <p:tags r:id="rId8"/>
            </p:custDataLst>
          </p:nvPr>
        </p:nvCxnSpPr>
        <p:spPr bwMode="gray">
          <a:xfrm>
            <a:off x="7077075" y="3661694"/>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23" name="Chart 22">
            <a:extLst>
              <a:ext uri="{FF2B5EF4-FFF2-40B4-BE49-F238E27FC236}">
                <a16:creationId xmlns:a16="http://schemas.microsoft.com/office/drawing/2014/main" id="{6EFBFB49-EF26-1B29-E8D9-38BF88545866}"/>
              </a:ext>
            </a:extLst>
          </p:cNvPr>
          <p:cNvGraphicFramePr/>
          <p:nvPr>
            <p:custDataLst>
              <p:tags r:id="rId9"/>
            </p:custDataLst>
            <p:extLst>
              <p:ext uri="{D42A27DB-BD31-4B8C-83A1-F6EECF244321}">
                <p14:modId xmlns:p14="http://schemas.microsoft.com/office/powerpoint/2010/main" val="3154105781"/>
              </p:ext>
            </p:extLst>
          </p:nvPr>
        </p:nvGraphicFramePr>
        <p:xfrm>
          <a:off x="6994525" y="3506119"/>
          <a:ext cx="4832350" cy="2422525"/>
        </p:xfrm>
        <a:graphic>
          <a:graphicData uri="http://schemas.openxmlformats.org/drawingml/2006/chart">
            <c:chart xmlns:c="http://schemas.openxmlformats.org/drawingml/2006/chart" xmlns:r="http://schemas.openxmlformats.org/officeDocument/2006/relationships" r:id="rId77"/>
          </a:graphicData>
        </a:graphic>
      </p:graphicFrame>
      <p:sp>
        <p:nvSpPr>
          <p:cNvPr id="24" name="Text Placeholder 2">
            <a:extLst>
              <a:ext uri="{FF2B5EF4-FFF2-40B4-BE49-F238E27FC236}">
                <a16:creationId xmlns:a16="http://schemas.microsoft.com/office/drawing/2014/main" id="{FC04575D-5490-61ED-7C6B-FE3EE9991C07}"/>
              </a:ext>
            </a:extLst>
          </p:cNvPr>
          <p:cNvSpPr>
            <a:spLocks noGrp="1"/>
          </p:cNvSpPr>
          <p:nvPr>
            <p:custDataLst>
              <p:tags r:id="rId10"/>
            </p:custDataLst>
          </p:nvPr>
        </p:nvSpPr>
        <p:spPr bwMode="gray">
          <a:xfrm>
            <a:off x="6861175" y="5709570"/>
            <a:ext cx="1301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effectLst/>
                <a:latin typeface="+mn-lt"/>
              </a:rPr>
              <a:t>0 $</a:t>
            </a:r>
            <a:endParaRPr lang="fr-CA" sz="1000" noProof="0" dirty="0">
              <a:latin typeface="+mn-lt"/>
            </a:endParaRPr>
          </a:p>
        </p:txBody>
      </p:sp>
      <p:sp>
        <p:nvSpPr>
          <p:cNvPr id="25" name="Text Placeholder 2">
            <a:extLst>
              <a:ext uri="{FF2B5EF4-FFF2-40B4-BE49-F238E27FC236}">
                <a16:creationId xmlns:a16="http://schemas.microsoft.com/office/drawing/2014/main" id="{679091F1-3026-3171-0994-1B84B06C04E0}"/>
              </a:ext>
            </a:extLst>
          </p:cNvPr>
          <p:cNvSpPr>
            <a:spLocks noGrp="1"/>
          </p:cNvSpPr>
          <p:nvPr>
            <p:custDataLst>
              <p:tags r:id="rId11"/>
            </p:custDataLst>
          </p:nvPr>
        </p:nvSpPr>
        <p:spPr bwMode="gray">
          <a:xfrm>
            <a:off x="6796088" y="5407945"/>
            <a:ext cx="19526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effectLst/>
                <a:latin typeface="+mn-lt"/>
              </a:rPr>
              <a:t>50 $</a:t>
            </a:r>
            <a:endParaRPr lang="fr-CA" sz="1000" noProof="0" dirty="0">
              <a:latin typeface="+mn-lt"/>
            </a:endParaRPr>
          </a:p>
        </p:txBody>
      </p:sp>
      <p:sp>
        <p:nvSpPr>
          <p:cNvPr id="26" name="Text Placeholder 2">
            <a:extLst>
              <a:ext uri="{FF2B5EF4-FFF2-40B4-BE49-F238E27FC236}">
                <a16:creationId xmlns:a16="http://schemas.microsoft.com/office/drawing/2014/main" id="{594F4D07-EBE2-38DB-3B35-77C94E73EC1E}"/>
              </a:ext>
            </a:extLst>
          </p:cNvPr>
          <p:cNvSpPr>
            <a:spLocks noGrp="1"/>
          </p:cNvSpPr>
          <p:nvPr>
            <p:custDataLst>
              <p:tags r:id="rId12"/>
            </p:custDataLst>
          </p:nvPr>
        </p:nvSpPr>
        <p:spPr bwMode="gray">
          <a:xfrm>
            <a:off x="6731000" y="5106320"/>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effectLst/>
                <a:latin typeface="+mn-lt"/>
              </a:rPr>
              <a:t>100 $</a:t>
            </a:r>
            <a:endParaRPr lang="fr-CA" sz="1000" noProof="0" dirty="0">
              <a:latin typeface="+mn-lt"/>
            </a:endParaRPr>
          </a:p>
        </p:txBody>
      </p:sp>
      <p:sp>
        <p:nvSpPr>
          <p:cNvPr id="27" name="Text Placeholder 2">
            <a:extLst>
              <a:ext uri="{FF2B5EF4-FFF2-40B4-BE49-F238E27FC236}">
                <a16:creationId xmlns:a16="http://schemas.microsoft.com/office/drawing/2014/main" id="{97694978-0490-AEB2-A8E3-E2F3B74BC438}"/>
              </a:ext>
            </a:extLst>
          </p:cNvPr>
          <p:cNvSpPr>
            <a:spLocks noGrp="1"/>
          </p:cNvSpPr>
          <p:nvPr>
            <p:custDataLst>
              <p:tags r:id="rId13"/>
            </p:custDataLst>
          </p:nvPr>
        </p:nvSpPr>
        <p:spPr bwMode="gray">
          <a:xfrm>
            <a:off x="6731000" y="4804695"/>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effectLst/>
                <a:latin typeface="+mn-lt"/>
              </a:rPr>
              <a:t>150 $</a:t>
            </a:r>
            <a:endParaRPr lang="fr-CA" sz="1000" noProof="0" dirty="0">
              <a:latin typeface="+mn-lt"/>
            </a:endParaRPr>
          </a:p>
        </p:txBody>
      </p:sp>
      <p:sp>
        <p:nvSpPr>
          <p:cNvPr id="28" name="Text Placeholder 2">
            <a:extLst>
              <a:ext uri="{FF2B5EF4-FFF2-40B4-BE49-F238E27FC236}">
                <a16:creationId xmlns:a16="http://schemas.microsoft.com/office/drawing/2014/main" id="{3E64BFD1-DF64-8B0B-5458-5F15326EB2AA}"/>
              </a:ext>
            </a:extLst>
          </p:cNvPr>
          <p:cNvSpPr>
            <a:spLocks noGrp="1"/>
          </p:cNvSpPr>
          <p:nvPr>
            <p:custDataLst>
              <p:tags r:id="rId14"/>
            </p:custDataLst>
          </p:nvPr>
        </p:nvSpPr>
        <p:spPr bwMode="gray">
          <a:xfrm>
            <a:off x="6731000" y="4503070"/>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effectLst/>
                <a:latin typeface="+mn-lt"/>
              </a:rPr>
              <a:t>200 $</a:t>
            </a:r>
            <a:endParaRPr lang="fr-CA" sz="1000" noProof="0" dirty="0">
              <a:latin typeface="+mn-lt"/>
            </a:endParaRPr>
          </a:p>
        </p:txBody>
      </p:sp>
      <p:sp>
        <p:nvSpPr>
          <p:cNvPr id="29" name="Text Placeholder 2">
            <a:extLst>
              <a:ext uri="{FF2B5EF4-FFF2-40B4-BE49-F238E27FC236}">
                <a16:creationId xmlns:a16="http://schemas.microsoft.com/office/drawing/2014/main" id="{189B9631-5075-4437-FA11-940218C584CB}"/>
              </a:ext>
            </a:extLst>
          </p:cNvPr>
          <p:cNvSpPr>
            <a:spLocks noGrp="1"/>
          </p:cNvSpPr>
          <p:nvPr>
            <p:custDataLst>
              <p:tags r:id="rId15"/>
            </p:custDataLst>
          </p:nvPr>
        </p:nvSpPr>
        <p:spPr bwMode="gray">
          <a:xfrm>
            <a:off x="6731000" y="4201445"/>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effectLst/>
                <a:latin typeface="+mn-lt"/>
              </a:rPr>
              <a:t>250 $</a:t>
            </a:r>
            <a:endParaRPr lang="fr-CA" sz="1000" noProof="0" dirty="0">
              <a:latin typeface="+mn-lt"/>
            </a:endParaRPr>
          </a:p>
        </p:txBody>
      </p:sp>
      <p:sp>
        <p:nvSpPr>
          <p:cNvPr id="30" name="Text Placeholder 2">
            <a:extLst>
              <a:ext uri="{FF2B5EF4-FFF2-40B4-BE49-F238E27FC236}">
                <a16:creationId xmlns:a16="http://schemas.microsoft.com/office/drawing/2014/main" id="{1353434B-FF3E-1D83-CC01-B212FFBB5121}"/>
              </a:ext>
            </a:extLst>
          </p:cNvPr>
          <p:cNvSpPr>
            <a:spLocks noGrp="1"/>
          </p:cNvSpPr>
          <p:nvPr>
            <p:custDataLst>
              <p:tags r:id="rId16"/>
            </p:custDataLst>
          </p:nvPr>
        </p:nvSpPr>
        <p:spPr bwMode="gray">
          <a:xfrm>
            <a:off x="6731000" y="3899820"/>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effectLst/>
                <a:latin typeface="+mn-lt"/>
              </a:rPr>
              <a:t>300 $</a:t>
            </a:r>
            <a:endParaRPr lang="fr-CA" sz="1000" noProof="0" dirty="0">
              <a:latin typeface="+mn-lt"/>
            </a:endParaRPr>
          </a:p>
        </p:txBody>
      </p:sp>
      <p:sp>
        <p:nvSpPr>
          <p:cNvPr id="31" name="Text Placeholder 2">
            <a:extLst>
              <a:ext uri="{FF2B5EF4-FFF2-40B4-BE49-F238E27FC236}">
                <a16:creationId xmlns:a16="http://schemas.microsoft.com/office/drawing/2014/main" id="{E872640C-BD13-8FC8-6769-9EAAE17B9B02}"/>
              </a:ext>
            </a:extLst>
          </p:cNvPr>
          <p:cNvSpPr>
            <a:spLocks noGrp="1"/>
          </p:cNvSpPr>
          <p:nvPr>
            <p:custDataLst>
              <p:tags r:id="rId17"/>
            </p:custDataLst>
          </p:nvPr>
        </p:nvSpPr>
        <p:spPr bwMode="gray">
          <a:xfrm>
            <a:off x="6731000" y="3598195"/>
            <a:ext cx="2603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effectLst/>
                <a:latin typeface="+mn-lt"/>
              </a:rPr>
              <a:t>350 $</a:t>
            </a:r>
            <a:endParaRPr lang="fr-CA" sz="1000" noProof="0" dirty="0">
              <a:latin typeface="+mn-lt"/>
            </a:endParaRPr>
          </a:p>
        </p:txBody>
      </p:sp>
      <p:sp>
        <p:nvSpPr>
          <p:cNvPr id="32" name="Text Placeholder 2">
            <a:extLst>
              <a:ext uri="{FF2B5EF4-FFF2-40B4-BE49-F238E27FC236}">
                <a16:creationId xmlns:a16="http://schemas.microsoft.com/office/drawing/2014/main" id="{845A409E-5998-6D1A-F177-CCEC660F2850}"/>
              </a:ext>
            </a:extLst>
          </p:cNvPr>
          <p:cNvSpPr>
            <a:spLocks noGrp="1"/>
          </p:cNvSpPr>
          <p:nvPr>
            <p:custDataLst>
              <p:tags r:id="rId18"/>
            </p:custDataLst>
          </p:nvPr>
        </p:nvSpPr>
        <p:spPr bwMode="auto">
          <a:xfrm>
            <a:off x="7137400"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T4-23</a:t>
            </a:r>
          </a:p>
        </p:txBody>
      </p:sp>
      <p:sp>
        <p:nvSpPr>
          <p:cNvPr id="33" name="Text Placeholder 2">
            <a:extLst>
              <a:ext uri="{FF2B5EF4-FFF2-40B4-BE49-F238E27FC236}">
                <a16:creationId xmlns:a16="http://schemas.microsoft.com/office/drawing/2014/main" id="{B66411F2-1D3D-B5E7-D008-DAC917FF0348}"/>
              </a:ext>
            </a:extLst>
          </p:cNvPr>
          <p:cNvSpPr>
            <a:spLocks noGrp="1"/>
          </p:cNvSpPr>
          <p:nvPr>
            <p:custDataLst>
              <p:tags r:id="rId19"/>
            </p:custDataLst>
          </p:nvPr>
        </p:nvSpPr>
        <p:spPr bwMode="auto">
          <a:xfrm>
            <a:off x="7613650"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T1-24</a:t>
            </a:r>
          </a:p>
        </p:txBody>
      </p:sp>
      <p:sp>
        <p:nvSpPr>
          <p:cNvPr id="34" name="Text Placeholder 2">
            <a:extLst>
              <a:ext uri="{FF2B5EF4-FFF2-40B4-BE49-F238E27FC236}">
                <a16:creationId xmlns:a16="http://schemas.microsoft.com/office/drawing/2014/main" id="{4CD345DF-5766-465B-5551-CA7D9F8FE94A}"/>
              </a:ext>
            </a:extLst>
          </p:cNvPr>
          <p:cNvSpPr>
            <a:spLocks noGrp="1"/>
          </p:cNvSpPr>
          <p:nvPr>
            <p:custDataLst>
              <p:tags r:id="rId20"/>
            </p:custDataLst>
          </p:nvPr>
        </p:nvSpPr>
        <p:spPr bwMode="auto">
          <a:xfrm>
            <a:off x="8088313"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T2-24</a:t>
            </a:r>
          </a:p>
        </p:txBody>
      </p:sp>
      <p:sp>
        <p:nvSpPr>
          <p:cNvPr id="35" name="Text Placeholder 2">
            <a:extLst>
              <a:ext uri="{FF2B5EF4-FFF2-40B4-BE49-F238E27FC236}">
                <a16:creationId xmlns:a16="http://schemas.microsoft.com/office/drawing/2014/main" id="{F2423F03-C067-8709-799D-89C05CECD9CB}"/>
              </a:ext>
            </a:extLst>
          </p:cNvPr>
          <p:cNvSpPr>
            <a:spLocks noGrp="1"/>
          </p:cNvSpPr>
          <p:nvPr>
            <p:custDataLst>
              <p:tags r:id="rId21"/>
            </p:custDataLst>
          </p:nvPr>
        </p:nvSpPr>
        <p:spPr bwMode="auto">
          <a:xfrm>
            <a:off x="8562975"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T3-24</a:t>
            </a:r>
          </a:p>
        </p:txBody>
      </p:sp>
      <p:sp>
        <p:nvSpPr>
          <p:cNvPr id="36" name="Text Placeholder 2">
            <a:extLst>
              <a:ext uri="{FF2B5EF4-FFF2-40B4-BE49-F238E27FC236}">
                <a16:creationId xmlns:a16="http://schemas.microsoft.com/office/drawing/2014/main" id="{E4EE12C3-1E2A-7FB6-F80D-001EF3992D0D}"/>
              </a:ext>
            </a:extLst>
          </p:cNvPr>
          <p:cNvSpPr>
            <a:spLocks noGrp="1"/>
          </p:cNvSpPr>
          <p:nvPr>
            <p:custDataLst>
              <p:tags r:id="rId22"/>
            </p:custDataLst>
          </p:nvPr>
        </p:nvSpPr>
        <p:spPr bwMode="auto">
          <a:xfrm>
            <a:off x="9039225"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T4-24</a:t>
            </a:r>
          </a:p>
        </p:txBody>
      </p:sp>
      <p:sp>
        <p:nvSpPr>
          <p:cNvPr id="44" name="Text Placeholder 2">
            <a:extLst>
              <a:ext uri="{FF2B5EF4-FFF2-40B4-BE49-F238E27FC236}">
                <a16:creationId xmlns:a16="http://schemas.microsoft.com/office/drawing/2014/main" id="{036E8D83-3FA4-BDCE-F52A-0941AC16EF48}"/>
              </a:ext>
            </a:extLst>
          </p:cNvPr>
          <p:cNvSpPr>
            <a:spLocks noGrp="1"/>
          </p:cNvSpPr>
          <p:nvPr>
            <p:custDataLst>
              <p:tags r:id="rId23"/>
            </p:custDataLst>
          </p:nvPr>
        </p:nvSpPr>
        <p:spPr bwMode="auto">
          <a:xfrm>
            <a:off x="9513888"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T1-25</a:t>
            </a:r>
          </a:p>
        </p:txBody>
      </p:sp>
      <p:sp>
        <p:nvSpPr>
          <p:cNvPr id="45" name="Text Placeholder 2">
            <a:extLst>
              <a:ext uri="{FF2B5EF4-FFF2-40B4-BE49-F238E27FC236}">
                <a16:creationId xmlns:a16="http://schemas.microsoft.com/office/drawing/2014/main" id="{3778AC91-850F-3046-E763-59901C9E8EEE}"/>
              </a:ext>
            </a:extLst>
          </p:cNvPr>
          <p:cNvSpPr>
            <a:spLocks noGrp="1"/>
          </p:cNvSpPr>
          <p:nvPr>
            <p:custDataLst>
              <p:tags r:id="rId24"/>
            </p:custDataLst>
          </p:nvPr>
        </p:nvSpPr>
        <p:spPr bwMode="auto">
          <a:xfrm>
            <a:off x="9988550"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T2-25</a:t>
            </a:r>
          </a:p>
        </p:txBody>
      </p:sp>
      <p:sp>
        <p:nvSpPr>
          <p:cNvPr id="46" name="Text Placeholder 2">
            <a:extLst>
              <a:ext uri="{FF2B5EF4-FFF2-40B4-BE49-F238E27FC236}">
                <a16:creationId xmlns:a16="http://schemas.microsoft.com/office/drawing/2014/main" id="{49FCF61D-5F5B-F7CF-7411-3BB61997CEAA}"/>
              </a:ext>
            </a:extLst>
          </p:cNvPr>
          <p:cNvSpPr>
            <a:spLocks noGrp="1"/>
          </p:cNvSpPr>
          <p:nvPr>
            <p:custDataLst>
              <p:tags r:id="rId25"/>
            </p:custDataLst>
          </p:nvPr>
        </p:nvSpPr>
        <p:spPr bwMode="auto">
          <a:xfrm>
            <a:off x="10464800"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T3-25</a:t>
            </a:r>
          </a:p>
        </p:txBody>
      </p:sp>
      <p:sp>
        <p:nvSpPr>
          <p:cNvPr id="47" name="Text Placeholder 2">
            <a:extLst>
              <a:ext uri="{FF2B5EF4-FFF2-40B4-BE49-F238E27FC236}">
                <a16:creationId xmlns:a16="http://schemas.microsoft.com/office/drawing/2014/main" id="{E01DD151-3A81-E585-E727-F6DD7C729C51}"/>
              </a:ext>
            </a:extLst>
          </p:cNvPr>
          <p:cNvSpPr>
            <a:spLocks noGrp="1"/>
          </p:cNvSpPr>
          <p:nvPr>
            <p:custDataLst>
              <p:tags r:id="rId26"/>
            </p:custDataLst>
          </p:nvPr>
        </p:nvSpPr>
        <p:spPr bwMode="auto">
          <a:xfrm>
            <a:off x="10939463" y="5815931"/>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T4-25</a:t>
            </a:r>
          </a:p>
        </p:txBody>
      </p:sp>
      <p:sp>
        <p:nvSpPr>
          <p:cNvPr id="48" name="Rectangle 47">
            <a:extLst>
              <a:ext uri="{FF2B5EF4-FFF2-40B4-BE49-F238E27FC236}">
                <a16:creationId xmlns:a16="http://schemas.microsoft.com/office/drawing/2014/main" id="{61C585D4-087D-83E5-1B43-9BC6D048CDF7}"/>
              </a:ext>
            </a:extLst>
          </p:cNvPr>
          <p:cNvSpPr/>
          <p:nvPr>
            <p:custDataLst>
              <p:tags r:id="rId27"/>
            </p:custDataLst>
          </p:nvPr>
        </p:nvSpPr>
        <p:spPr bwMode="auto">
          <a:xfrm>
            <a:off x="7973514" y="5992143"/>
            <a:ext cx="239711" cy="133349"/>
          </a:xfrm>
          <a:prstGeom prst="rect">
            <a:avLst/>
          </a:prstGeom>
          <a:solidFill>
            <a:srgbClr val="005B99"/>
          </a:solidFill>
          <a:ln w="317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cxnSp>
        <p:nvCxnSpPr>
          <p:cNvPr id="52" name="Straight Connector 51">
            <a:extLst>
              <a:ext uri="{FF2B5EF4-FFF2-40B4-BE49-F238E27FC236}">
                <a16:creationId xmlns:a16="http://schemas.microsoft.com/office/drawing/2014/main" id="{E0FC8B81-2EDD-0BD5-9DB9-B2F8138640C5}"/>
              </a:ext>
            </a:extLst>
          </p:cNvPr>
          <p:cNvCxnSpPr/>
          <p:nvPr>
            <p:custDataLst>
              <p:tags r:id="rId28"/>
            </p:custDataLst>
          </p:nvPr>
        </p:nvCxnSpPr>
        <p:spPr bwMode="gray">
          <a:xfrm>
            <a:off x="8056430" y="6211209"/>
            <a:ext cx="150813" cy="0"/>
          </a:xfrm>
          <a:prstGeom prst="line">
            <a:avLst/>
          </a:prstGeom>
          <a:ln w="28575" cap="rnd" cmpd="sng" algn="ctr">
            <a:solidFill>
              <a:srgbClr val="291A6B"/>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54" name="Text Placeholder 2">
            <a:extLst>
              <a:ext uri="{FF2B5EF4-FFF2-40B4-BE49-F238E27FC236}">
                <a16:creationId xmlns:a16="http://schemas.microsoft.com/office/drawing/2014/main" id="{FDBD7E71-1A7C-3B19-9642-7A63CC42962A}"/>
              </a:ext>
            </a:extLst>
          </p:cNvPr>
          <p:cNvSpPr>
            <a:spLocks noGrp="1"/>
          </p:cNvSpPr>
          <p:nvPr>
            <p:custDataLst>
              <p:tags r:id="rId29"/>
            </p:custDataLst>
          </p:nvPr>
        </p:nvSpPr>
        <p:spPr bwMode="auto">
          <a:xfrm>
            <a:off x="8282835" y="5981120"/>
            <a:ext cx="1314126" cy="1732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fr-CA" sz="1000" noProof="0" dirty="0"/>
              <a:t>Nouvelles commandes</a:t>
            </a:r>
          </a:p>
        </p:txBody>
      </p:sp>
      <p:sp>
        <p:nvSpPr>
          <p:cNvPr id="56" name="Text Placeholder 2">
            <a:extLst>
              <a:ext uri="{FF2B5EF4-FFF2-40B4-BE49-F238E27FC236}">
                <a16:creationId xmlns:a16="http://schemas.microsoft.com/office/drawing/2014/main" id="{D7A27E0A-63F5-ACFF-0647-365ED79C2CDA}"/>
              </a:ext>
            </a:extLst>
          </p:cNvPr>
          <p:cNvSpPr>
            <a:spLocks noGrp="1"/>
          </p:cNvSpPr>
          <p:nvPr>
            <p:custDataLst>
              <p:tags r:id="rId30"/>
            </p:custDataLst>
          </p:nvPr>
        </p:nvSpPr>
        <p:spPr bwMode="auto">
          <a:xfrm>
            <a:off x="8307389" y="6150897"/>
            <a:ext cx="12334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fr-CA" sz="1000" noProof="0" dirty="0"/>
              <a:t>Commandes/chiffre d’affaires (axe de droite)</a:t>
            </a:r>
          </a:p>
        </p:txBody>
      </p:sp>
      <p:cxnSp>
        <p:nvCxnSpPr>
          <p:cNvPr id="7" name="Straight Connector 6">
            <a:extLst>
              <a:ext uri="{FF2B5EF4-FFF2-40B4-BE49-F238E27FC236}">
                <a16:creationId xmlns:a16="http://schemas.microsoft.com/office/drawing/2014/main" id="{67309695-52C5-EA1F-A4EC-C6A40E32B090}"/>
              </a:ext>
            </a:extLst>
          </p:cNvPr>
          <p:cNvCxnSpPr/>
          <p:nvPr>
            <p:custDataLst>
              <p:tags r:id="rId31"/>
            </p:custDataLst>
          </p:nvPr>
        </p:nvCxnSpPr>
        <p:spPr bwMode="gray">
          <a:xfrm>
            <a:off x="7077076" y="2269731"/>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5B341A08-69B8-A3CF-E5CB-7C5A3121242A}"/>
              </a:ext>
            </a:extLst>
          </p:cNvPr>
          <p:cNvCxnSpPr/>
          <p:nvPr>
            <p:custDataLst>
              <p:tags r:id="rId32"/>
            </p:custDataLst>
          </p:nvPr>
        </p:nvCxnSpPr>
        <p:spPr bwMode="gray">
          <a:xfrm>
            <a:off x="7077076" y="1961756"/>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7" name="Straight Connector 56">
            <a:extLst>
              <a:ext uri="{FF2B5EF4-FFF2-40B4-BE49-F238E27FC236}">
                <a16:creationId xmlns:a16="http://schemas.microsoft.com/office/drawing/2014/main" id="{004D3774-3D52-9C7B-8396-0328BC9E466F}"/>
              </a:ext>
            </a:extLst>
          </p:cNvPr>
          <p:cNvCxnSpPr/>
          <p:nvPr>
            <p:custDataLst>
              <p:tags r:id="rId33"/>
            </p:custDataLst>
          </p:nvPr>
        </p:nvCxnSpPr>
        <p:spPr bwMode="gray">
          <a:xfrm>
            <a:off x="7077076" y="1652193"/>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E793B097-CEA5-290A-9509-5DE239266D33}"/>
              </a:ext>
            </a:extLst>
          </p:cNvPr>
          <p:cNvCxnSpPr/>
          <p:nvPr>
            <p:custDataLst>
              <p:tags r:id="rId34"/>
            </p:custDataLst>
          </p:nvPr>
        </p:nvCxnSpPr>
        <p:spPr bwMode="gray">
          <a:xfrm>
            <a:off x="7077076" y="1344218"/>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8" name="Straight Connector 447">
            <a:extLst>
              <a:ext uri="{FF2B5EF4-FFF2-40B4-BE49-F238E27FC236}">
                <a16:creationId xmlns:a16="http://schemas.microsoft.com/office/drawing/2014/main" id="{F138116B-64E9-50DF-711F-993CB2085954}"/>
              </a:ext>
            </a:extLst>
          </p:cNvPr>
          <p:cNvCxnSpPr/>
          <p:nvPr>
            <p:custDataLst>
              <p:tags r:id="rId35"/>
            </p:custDataLst>
          </p:nvPr>
        </p:nvCxnSpPr>
        <p:spPr bwMode="gray">
          <a:xfrm>
            <a:off x="7077076" y="1034656"/>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49" name="Straight Connector 448">
            <a:extLst>
              <a:ext uri="{FF2B5EF4-FFF2-40B4-BE49-F238E27FC236}">
                <a16:creationId xmlns:a16="http://schemas.microsoft.com/office/drawing/2014/main" id="{797EB242-3494-FE01-8082-3400BBF27D1C}"/>
              </a:ext>
            </a:extLst>
          </p:cNvPr>
          <p:cNvCxnSpPr/>
          <p:nvPr>
            <p:custDataLst>
              <p:tags r:id="rId36"/>
            </p:custDataLst>
          </p:nvPr>
        </p:nvCxnSpPr>
        <p:spPr bwMode="gray">
          <a:xfrm>
            <a:off x="7077076" y="726681"/>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cxnSp>
        <p:nvCxnSpPr>
          <p:cNvPr id="450" name="Straight Connector 449">
            <a:extLst>
              <a:ext uri="{FF2B5EF4-FFF2-40B4-BE49-F238E27FC236}">
                <a16:creationId xmlns:a16="http://schemas.microsoft.com/office/drawing/2014/main" id="{3C665D74-9EF5-88DB-340D-78EE0880B37D}"/>
              </a:ext>
            </a:extLst>
          </p:cNvPr>
          <p:cNvCxnSpPr/>
          <p:nvPr>
            <p:custDataLst>
              <p:tags r:id="rId37"/>
            </p:custDataLst>
          </p:nvPr>
        </p:nvCxnSpPr>
        <p:spPr bwMode="gray">
          <a:xfrm>
            <a:off x="7077076" y="417118"/>
            <a:ext cx="4276725" cy="0"/>
          </a:xfrm>
          <a:prstGeom prst="line">
            <a:avLst/>
          </a:prstGeom>
          <a:ln w="3175" cap="flat" cmpd="sng" algn="ctr">
            <a:solidFill>
              <a:srgbClr val="C0C0C0"/>
            </a:solidFill>
            <a:prstDash val="solid"/>
            <a:miter lim="800000"/>
            <a:headEnd type="none" w="med" len="med"/>
            <a:tailEnd type="none" w="med" len="med"/>
          </a:ln>
          <a:effectLst/>
        </p:spPr>
        <p:style>
          <a:lnRef idx="1">
            <a:schemeClr val="dk1"/>
          </a:lnRef>
          <a:fillRef idx="0">
            <a:schemeClr val="dk1"/>
          </a:fillRef>
          <a:effectRef idx="0">
            <a:schemeClr val="dk1"/>
          </a:effectRef>
          <a:fontRef idx="minor">
            <a:schemeClr val="tx1"/>
          </a:fontRef>
        </p:style>
      </p:cxnSp>
      <p:graphicFrame>
        <p:nvGraphicFramePr>
          <p:cNvPr id="451" name="Chart 450">
            <a:extLst>
              <a:ext uri="{FF2B5EF4-FFF2-40B4-BE49-F238E27FC236}">
                <a16:creationId xmlns:a16="http://schemas.microsoft.com/office/drawing/2014/main" id="{EA10A27A-5A0A-A80E-2B00-F7B28E2A109D}"/>
              </a:ext>
            </a:extLst>
          </p:cNvPr>
          <p:cNvGraphicFramePr/>
          <p:nvPr>
            <p:custDataLst>
              <p:tags r:id="rId38"/>
            </p:custDataLst>
            <p:extLst>
              <p:ext uri="{D42A27DB-BD31-4B8C-83A1-F6EECF244321}">
                <p14:modId xmlns:p14="http://schemas.microsoft.com/office/powerpoint/2010/main" val="1506880055"/>
              </p:ext>
            </p:extLst>
          </p:nvPr>
        </p:nvGraphicFramePr>
        <p:xfrm>
          <a:off x="6994525" y="191693"/>
          <a:ext cx="4467225" cy="2613025"/>
        </p:xfrm>
        <a:graphic>
          <a:graphicData uri="http://schemas.openxmlformats.org/drawingml/2006/chart">
            <c:chart xmlns:c="http://schemas.openxmlformats.org/drawingml/2006/chart" xmlns:r="http://schemas.openxmlformats.org/officeDocument/2006/relationships" r:id="rId78"/>
          </a:graphicData>
        </a:graphic>
      </p:graphicFrame>
      <p:sp>
        <p:nvSpPr>
          <p:cNvPr id="452" name="Text Placeholder 2">
            <a:extLst>
              <a:ext uri="{FF2B5EF4-FFF2-40B4-BE49-F238E27FC236}">
                <a16:creationId xmlns:a16="http://schemas.microsoft.com/office/drawing/2014/main" id="{74397979-5CAF-A28A-78C3-A4ED468EC560}"/>
              </a:ext>
            </a:extLst>
          </p:cNvPr>
          <p:cNvSpPr>
            <a:spLocks noGrp="1"/>
          </p:cNvSpPr>
          <p:nvPr>
            <p:custDataLst>
              <p:tags r:id="rId39"/>
            </p:custDataLst>
          </p:nvPr>
        </p:nvSpPr>
        <p:spPr bwMode="gray">
          <a:xfrm>
            <a:off x="6854826" y="2515793"/>
            <a:ext cx="1365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t>0 $</a:t>
            </a:r>
          </a:p>
        </p:txBody>
      </p:sp>
      <p:sp>
        <p:nvSpPr>
          <p:cNvPr id="453" name="Text Placeholder 2">
            <a:extLst>
              <a:ext uri="{FF2B5EF4-FFF2-40B4-BE49-F238E27FC236}">
                <a16:creationId xmlns:a16="http://schemas.microsoft.com/office/drawing/2014/main" id="{71B201D2-6FB6-C048-0C5E-11FEEF4161AE}"/>
              </a:ext>
            </a:extLst>
          </p:cNvPr>
          <p:cNvSpPr>
            <a:spLocks noGrp="1"/>
          </p:cNvSpPr>
          <p:nvPr>
            <p:custDataLst>
              <p:tags r:id="rId40"/>
            </p:custDataLst>
          </p:nvPr>
        </p:nvSpPr>
        <p:spPr bwMode="gray">
          <a:xfrm>
            <a:off x="6786563" y="2206231"/>
            <a:ext cx="2047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t>50 $</a:t>
            </a:r>
          </a:p>
        </p:txBody>
      </p:sp>
      <p:sp>
        <p:nvSpPr>
          <p:cNvPr id="454" name="Text Placeholder 2">
            <a:extLst>
              <a:ext uri="{FF2B5EF4-FFF2-40B4-BE49-F238E27FC236}">
                <a16:creationId xmlns:a16="http://schemas.microsoft.com/office/drawing/2014/main" id="{BA9A6D13-CE22-4325-005C-6AE5D6B95444}"/>
              </a:ext>
            </a:extLst>
          </p:cNvPr>
          <p:cNvSpPr>
            <a:spLocks noGrp="1"/>
          </p:cNvSpPr>
          <p:nvPr>
            <p:custDataLst>
              <p:tags r:id="rId41"/>
            </p:custDataLst>
          </p:nvPr>
        </p:nvSpPr>
        <p:spPr bwMode="gray">
          <a:xfrm>
            <a:off x="6718300" y="1898256"/>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t>100 $</a:t>
            </a:r>
          </a:p>
        </p:txBody>
      </p:sp>
      <p:sp>
        <p:nvSpPr>
          <p:cNvPr id="455" name="Text Placeholder 2">
            <a:extLst>
              <a:ext uri="{FF2B5EF4-FFF2-40B4-BE49-F238E27FC236}">
                <a16:creationId xmlns:a16="http://schemas.microsoft.com/office/drawing/2014/main" id="{C30F8FDE-EDD1-769D-131E-6119AE6C32E5}"/>
              </a:ext>
            </a:extLst>
          </p:cNvPr>
          <p:cNvSpPr>
            <a:spLocks noGrp="1"/>
          </p:cNvSpPr>
          <p:nvPr>
            <p:custDataLst>
              <p:tags r:id="rId42"/>
            </p:custDataLst>
          </p:nvPr>
        </p:nvSpPr>
        <p:spPr bwMode="gray">
          <a:xfrm>
            <a:off x="6718300" y="1588693"/>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t>150 $</a:t>
            </a:r>
          </a:p>
        </p:txBody>
      </p:sp>
      <p:sp>
        <p:nvSpPr>
          <p:cNvPr id="456" name="Text Placeholder 2">
            <a:extLst>
              <a:ext uri="{FF2B5EF4-FFF2-40B4-BE49-F238E27FC236}">
                <a16:creationId xmlns:a16="http://schemas.microsoft.com/office/drawing/2014/main" id="{13676594-E3CE-C650-7974-934C5BC06C71}"/>
              </a:ext>
            </a:extLst>
          </p:cNvPr>
          <p:cNvSpPr>
            <a:spLocks noGrp="1"/>
          </p:cNvSpPr>
          <p:nvPr>
            <p:custDataLst>
              <p:tags r:id="rId43"/>
            </p:custDataLst>
          </p:nvPr>
        </p:nvSpPr>
        <p:spPr bwMode="gray">
          <a:xfrm>
            <a:off x="6718300" y="1280718"/>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t>200 $</a:t>
            </a:r>
          </a:p>
        </p:txBody>
      </p:sp>
      <p:sp>
        <p:nvSpPr>
          <p:cNvPr id="457" name="Text Placeholder 2">
            <a:extLst>
              <a:ext uri="{FF2B5EF4-FFF2-40B4-BE49-F238E27FC236}">
                <a16:creationId xmlns:a16="http://schemas.microsoft.com/office/drawing/2014/main" id="{F5318E46-73CA-5AE1-9D8B-6430004AB84B}"/>
              </a:ext>
            </a:extLst>
          </p:cNvPr>
          <p:cNvSpPr>
            <a:spLocks noGrp="1"/>
          </p:cNvSpPr>
          <p:nvPr>
            <p:custDataLst>
              <p:tags r:id="rId44"/>
            </p:custDataLst>
          </p:nvPr>
        </p:nvSpPr>
        <p:spPr bwMode="gray">
          <a:xfrm>
            <a:off x="6718300" y="971156"/>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t>250 $</a:t>
            </a:r>
          </a:p>
        </p:txBody>
      </p:sp>
      <p:sp>
        <p:nvSpPr>
          <p:cNvPr id="458" name="Text Placeholder 2">
            <a:extLst>
              <a:ext uri="{FF2B5EF4-FFF2-40B4-BE49-F238E27FC236}">
                <a16:creationId xmlns:a16="http://schemas.microsoft.com/office/drawing/2014/main" id="{94EAB263-E237-C103-84B1-14C12FC57A94}"/>
              </a:ext>
            </a:extLst>
          </p:cNvPr>
          <p:cNvSpPr>
            <a:spLocks noGrp="1"/>
          </p:cNvSpPr>
          <p:nvPr>
            <p:custDataLst>
              <p:tags r:id="rId45"/>
            </p:custDataLst>
          </p:nvPr>
        </p:nvSpPr>
        <p:spPr bwMode="gray">
          <a:xfrm>
            <a:off x="6718300" y="663181"/>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t>300 $</a:t>
            </a:r>
          </a:p>
        </p:txBody>
      </p:sp>
      <p:sp>
        <p:nvSpPr>
          <p:cNvPr id="459" name="Text Placeholder 2">
            <a:extLst>
              <a:ext uri="{FF2B5EF4-FFF2-40B4-BE49-F238E27FC236}">
                <a16:creationId xmlns:a16="http://schemas.microsoft.com/office/drawing/2014/main" id="{CA170C03-F83D-D03B-79A4-94FF58C373E5}"/>
              </a:ext>
            </a:extLst>
          </p:cNvPr>
          <p:cNvSpPr>
            <a:spLocks noGrp="1"/>
          </p:cNvSpPr>
          <p:nvPr>
            <p:custDataLst>
              <p:tags r:id="rId46"/>
            </p:custDataLst>
          </p:nvPr>
        </p:nvSpPr>
        <p:spPr bwMode="gray">
          <a:xfrm>
            <a:off x="6718300" y="353619"/>
            <a:ext cx="2730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t>350 $</a:t>
            </a:r>
          </a:p>
        </p:txBody>
      </p:sp>
      <p:sp>
        <p:nvSpPr>
          <p:cNvPr id="460" name="Text Placeholder 2">
            <a:extLst>
              <a:ext uri="{FF2B5EF4-FFF2-40B4-BE49-F238E27FC236}">
                <a16:creationId xmlns:a16="http://schemas.microsoft.com/office/drawing/2014/main" id="{B556BEE1-BA9B-D829-F240-B2004DC3B8A3}"/>
              </a:ext>
            </a:extLst>
          </p:cNvPr>
          <p:cNvSpPr>
            <a:spLocks noGrp="1"/>
          </p:cNvSpPr>
          <p:nvPr>
            <p:custDataLst>
              <p:tags r:id="rId47"/>
            </p:custDataLst>
          </p:nvPr>
        </p:nvSpPr>
        <p:spPr bwMode="auto">
          <a:xfrm>
            <a:off x="7137400"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T4-23</a:t>
            </a:r>
          </a:p>
        </p:txBody>
      </p:sp>
      <p:sp>
        <p:nvSpPr>
          <p:cNvPr id="461" name="Text Placeholder 2">
            <a:extLst>
              <a:ext uri="{FF2B5EF4-FFF2-40B4-BE49-F238E27FC236}">
                <a16:creationId xmlns:a16="http://schemas.microsoft.com/office/drawing/2014/main" id="{7688EBCD-41F3-5456-5FC7-A16887A99450}"/>
              </a:ext>
            </a:extLst>
          </p:cNvPr>
          <p:cNvSpPr>
            <a:spLocks noGrp="1"/>
          </p:cNvSpPr>
          <p:nvPr>
            <p:custDataLst>
              <p:tags r:id="rId48"/>
            </p:custDataLst>
          </p:nvPr>
        </p:nvSpPr>
        <p:spPr bwMode="auto">
          <a:xfrm>
            <a:off x="7613650"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T1-24</a:t>
            </a:r>
          </a:p>
        </p:txBody>
      </p:sp>
      <p:sp>
        <p:nvSpPr>
          <p:cNvPr id="462" name="Text Placeholder 2">
            <a:extLst>
              <a:ext uri="{FF2B5EF4-FFF2-40B4-BE49-F238E27FC236}">
                <a16:creationId xmlns:a16="http://schemas.microsoft.com/office/drawing/2014/main" id="{06AA663B-C3E8-2F9C-9490-5F00F1088B31}"/>
              </a:ext>
            </a:extLst>
          </p:cNvPr>
          <p:cNvSpPr>
            <a:spLocks noGrp="1"/>
          </p:cNvSpPr>
          <p:nvPr>
            <p:custDataLst>
              <p:tags r:id="rId49"/>
            </p:custDataLst>
          </p:nvPr>
        </p:nvSpPr>
        <p:spPr bwMode="auto">
          <a:xfrm>
            <a:off x="8088313"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T2-24</a:t>
            </a:r>
          </a:p>
        </p:txBody>
      </p:sp>
      <p:sp>
        <p:nvSpPr>
          <p:cNvPr id="463" name="Text Placeholder 2">
            <a:extLst>
              <a:ext uri="{FF2B5EF4-FFF2-40B4-BE49-F238E27FC236}">
                <a16:creationId xmlns:a16="http://schemas.microsoft.com/office/drawing/2014/main" id="{5AF64413-EEE3-2CC6-A865-86736E5C5541}"/>
              </a:ext>
            </a:extLst>
          </p:cNvPr>
          <p:cNvSpPr>
            <a:spLocks noGrp="1"/>
          </p:cNvSpPr>
          <p:nvPr>
            <p:custDataLst>
              <p:tags r:id="rId50"/>
            </p:custDataLst>
          </p:nvPr>
        </p:nvSpPr>
        <p:spPr bwMode="auto">
          <a:xfrm>
            <a:off x="8562975"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T3-24</a:t>
            </a:r>
          </a:p>
        </p:txBody>
      </p:sp>
      <p:sp>
        <p:nvSpPr>
          <p:cNvPr id="464" name="Text Placeholder 2">
            <a:extLst>
              <a:ext uri="{FF2B5EF4-FFF2-40B4-BE49-F238E27FC236}">
                <a16:creationId xmlns:a16="http://schemas.microsoft.com/office/drawing/2014/main" id="{9E8CF90E-45BC-CD79-09BF-CE6DD2D3D42A}"/>
              </a:ext>
            </a:extLst>
          </p:cNvPr>
          <p:cNvSpPr>
            <a:spLocks noGrp="1"/>
          </p:cNvSpPr>
          <p:nvPr>
            <p:custDataLst>
              <p:tags r:id="rId51"/>
            </p:custDataLst>
          </p:nvPr>
        </p:nvSpPr>
        <p:spPr bwMode="auto">
          <a:xfrm>
            <a:off x="9039225"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T4-24</a:t>
            </a:r>
          </a:p>
        </p:txBody>
      </p:sp>
      <p:sp>
        <p:nvSpPr>
          <p:cNvPr id="465" name="Text Placeholder 2">
            <a:extLst>
              <a:ext uri="{FF2B5EF4-FFF2-40B4-BE49-F238E27FC236}">
                <a16:creationId xmlns:a16="http://schemas.microsoft.com/office/drawing/2014/main" id="{3F59E170-5D4A-AE82-53BB-7D6DC83F51AD}"/>
              </a:ext>
            </a:extLst>
          </p:cNvPr>
          <p:cNvSpPr>
            <a:spLocks noGrp="1"/>
          </p:cNvSpPr>
          <p:nvPr>
            <p:custDataLst>
              <p:tags r:id="rId52"/>
            </p:custDataLst>
          </p:nvPr>
        </p:nvSpPr>
        <p:spPr bwMode="auto">
          <a:xfrm>
            <a:off x="9513888"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T1-25</a:t>
            </a:r>
          </a:p>
        </p:txBody>
      </p:sp>
      <p:sp>
        <p:nvSpPr>
          <p:cNvPr id="466" name="Text Placeholder 2">
            <a:extLst>
              <a:ext uri="{FF2B5EF4-FFF2-40B4-BE49-F238E27FC236}">
                <a16:creationId xmlns:a16="http://schemas.microsoft.com/office/drawing/2014/main" id="{10023302-367A-DA07-3BE0-6AB4AEAC453A}"/>
              </a:ext>
            </a:extLst>
          </p:cNvPr>
          <p:cNvSpPr>
            <a:spLocks noGrp="1"/>
          </p:cNvSpPr>
          <p:nvPr>
            <p:custDataLst>
              <p:tags r:id="rId53"/>
            </p:custDataLst>
          </p:nvPr>
        </p:nvSpPr>
        <p:spPr bwMode="auto">
          <a:xfrm>
            <a:off x="9988550"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T2-25</a:t>
            </a:r>
          </a:p>
        </p:txBody>
      </p:sp>
      <p:sp>
        <p:nvSpPr>
          <p:cNvPr id="467" name="Text Placeholder 2">
            <a:extLst>
              <a:ext uri="{FF2B5EF4-FFF2-40B4-BE49-F238E27FC236}">
                <a16:creationId xmlns:a16="http://schemas.microsoft.com/office/drawing/2014/main" id="{FBAFAA4B-12C5-F3C9-7672-7CFB2FA99307}"/>
              </a:ext>
            </a:extLst>
          </p:cNvPr>
          <p:cNvSpPr>
            <a:spLocks noGrp="1"/>
          </p:cNvSpPr>
          <p:nvPr>
            <p:custDataLst>
              <p:tags r:id="rId54"/>
            </p:custDataLst>
          </p:nvPr>
        </p:nvSpPr>
        <p:spPr bwMode="auto">
          <a:xfrm>
            <a:off x="10464800"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T3-25</a:t>
            </a:r>
          </a:p>
        </p:txBody>
      </p:sp>
      <p:sp>
        <p:nvSpPr>
          <p:cNvPr id="468" name="Text Placeholder 2">
            <a:extLst>
              <a:ext uri="{FF2B5EF4-FFF2-40B4-BE49-F238E27FC236}">
                <a16:creationId xmlns:a16="http://schemas.microsoft.com/office/drawing/2014/main" id="{26EE64D1-A21D-5FF2-13BC-A24F3DC294D7}"/>
              </a:ext>
            </a:extLst>
          </p:cNvPr>
          <p:cNvSpPr>
            <a:spLocks noGrp="1"/>
          </p:cNvSpPr>
          <p:nvPr>
            <p:custDataLst>
              <p:tags r:id="rId55"/>
            </p:custDataLst>
          </p:nvPr>
        </p:nvSpPr>
        <p:spPr bwMode="auto">
          <a:xfrm>
            <a:off x="10939463" y="2665018"/>
            <a:ext cx="354013"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t>T4-25</a:t>
            </a:r>
          </a:p>
        </p:txBody>
      </p:sp>
      <p:sp>
        <p:nvSpPr>
          <p:cNvPr id="469" name="Text Placeholder 2">
            <a:extLst>
              <a:ext uri="{FF2B5EF4-FFF2-40B4-BE49-F238E27FC236}">
                <a16:creationId xmlns:a16="http://schemas.microsoft.com/office/drawing/2014/main" id="{F17F7F76-26F4-DDB2-6638-947467AD9667}"/>
              </a:ext>
            </a:extLst>
          </p:cNvPr>
          <p:cNvSpPr>
            <a:spLocks noGrp="1"/>
          </p:cNvSpPr>
          <p:nvPr>
            <p:custDataLst>
              <p:tags r:id="rId56"/>
            </p:custDataLst>
          </p:nvPr>
        </p:nvSpPr>
        <p:spPr bwMode="gray">
          <a:xfrm>
            <a:off x="7137400" y="841776"/>
            <a:ext cx="307975" cy="136525"/>
          </a:xfrm>
          <a:prstGeom prst="rect">
            <a:avLst/>
          </a:prstGeom>
          <a:noFill/>
          <a:ln>
            <a:noFill/>
          </a:ln>
          <a:effec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effectLst/>
              </a:rPr>
              <a:t>255 $</a:t>
            </a:r>
            <a:endParaRPr lang="fr-CA" sz="1000" noProof="0" dirty="0"/>
          </a:p>
        </p:txBody>
      </p:sp>
      <p:sp>
        <p:nvSpPr>
          <p:cNvPr id="470" name="Text Placeholder 2">
            <a:extLst>
              <a:ext uri="{FF2B5EF4-FFF2-40B4-BE49-F238E27FC236}">
                <a16:creationId xmlns:a16="http://schemas.microsoft.com/office/drawing/2014/main" id="{04C4076B-C38C-2312-0EC2-F42D6A71389A}"/>
              </a:ext>
            </a:extLst>
          </p:cNvPr>
          <p:cNvSpPr>
            <a:spLocks noGrp="1"/>
          </p:cNvSpPr>
          <p:nvPr>
            <p:custDataLst>
              <p:tags r:id="rId57"/>
            </p:custDataLst>
          </p:nvPr>
        </p:nvSpPr>
        <p:spPr bwMode="gray">
          <a:xfrm>
            <a:off x="7314406" y="1106091"/>
            <a:ext cx="307975" cy="136525"/>
          </a:xfrm>
          <a:prstGeom prst="rect">
            <a:avLst/>
          </a:prstGeom>
          <a:noFill/>
          <a:ln>
            <a:noFill/>
          </a:ln>
          <a:effec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effectLst/>
              </a:rPr>
              <a:t>215 $</a:t>
            </a:r>
            <a:endParaRPr lang="fr-CA" sz="1000" noProof="0" dirty="0"/>
          </a:p>
        </p:txBody>
      </p:sp>
      <p:sp>
        <p:nvSpPr>
          <p:cNvPr id="471" name="Text Placeholder 2">
            <a:extLst>
              <a:ext uri="{FF2B5EF4-FFF2-40B4-BE49-F238E27FC236}">
                <a16:creationId xmlns:a16="http://schemas.microsoft.com/office/drawing/2014/main" id="{23C30EBE-70A9-667A-FF9A-A216AE7D845C}"/>
              </a:ext>
            </a:extLst>
          </p:cNvPr>
          <p:cNvSpPr>
            <a:spLocks noGrp="1"/>
          </p:cNvSpPr>
          <p:nvPr>
            <p:custDataLst>
              <p:tags r:id="rId58"/>
            </p:custDataLst>
          </p:nvPr>
        </p:nvSpPr>
        <p:spPr bwMode="gray">
          <a:xfrm>
            <a:off x="9232902" y="826693"/>
            <a:ext cx="307975" cy="136525"/>
          </a:xfrm>
          <a:prstGeom prst="rect">
            <a:avLst/>
          </a:prstGeom>
          <a:noFill/>
          <a:ln>
            <a:noFill/>
          </a:ln>
          <a:effectLst/>
        </p:spPr>
        <p:txBody>
          <a:bodyPr vert="horz" wrap="none" lIns="17463" tIns="0" rIns="17463" bIns="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000" noProof="0" dirty="0">
                <a:effectLst/>
              </a:rPr>
              <a:t>260 $</a:t>
            </a:r>
            <a:endParaRPr lang="fr-CA" sz="1000" noProof="0" dirty="0"/>
          </a:p>
        </p:txBody>
      </p:sp>
      <p:sp>
        <p:nvSpPr>
          <p:cNvPr id="472" name="Rectangle 471">
            <a:extLst>
              <a:ext uri="{FF2B5EF4-FFF2-40B4-BE49-F238E27FC236}">
                <a16:creationId xmlns:a16="http://schemas.microsoft.com/office/drawing/2014/main" id="{2824642F-978E-747D-94FC-3ED64576820B}"/>
              </a:ext>
            </a:extLst>
          </p:cNvPr>
          <p:cNvSpPr/>
          <p:nvPr>
            <p:custDataLst>
              <p:tags r:id="rId59"/>
            </p:custDataLst>
          </p:nvPr>
        </p:nvSpPr>
        <p:spPr bwMode="auto">
          <a:xfrm>
            <a:off x="8065757" y="2876156"/>
            <a:ext cx="179388" cy="133350"/>
          </a:xfrm>
          <a:prstGeom prst="rect">
            <a:avLst/>
          </a:prstGeom>
          <a:solidFill>
            <a:srgbClr val="005B99"/>
          </a:solidFill>
          <a:ln w="317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73" name="Rectangle 472">
            <a:extLst>
              <a:ext uri="{FF2B5EF4-FFF2-40B4-BE49-F238E27FC236}">
                <a16:creationId xmlns:a16="http://schemas.microsoft.com/office/drawing/2014/main" id="{E94984AB-2D50-D6BA-BB55-32E2F9BA6308}"/>
              </a:ext>
            </a:extLst>
          </p:cNvPr>
          <p:cNvSpPr/>
          <p:nvPr>
            <p:custDataLst>
              <p:tags r:id="rId60"/>
            </p:custDataLst>
          </p:nvPr>
        </p:nvSpPr>
        <p:spPr bwMode="auto">
          <a:xfrm>
            <a:off x="9588183" y="2876156"/>
            <a:ext cx="179388" cy="133350"/>
          </a:xfrm>
          <a:prstGeom prst="rect">
            <a:avLst/>
          </a:prstGeom>
          <a:solidFill>
            <a:srgbClr val="FFC50D"/>
          </a:solidFill>
          <a:ln w="317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74" name="Text Placeholder 2">
            <a:extLst>
              <a:ext uri="{FF2B5EF4-FFF2-40B4-BE49-F238E27FC236}">
                <a16:creationId xmlns:a16="http://schemas.microsoft.com/office/drawing/2014/main" id="{68BB6EA1-63C0-035D-2B1F-E5B529DD094F}"/>
              </a:ext>
            </a:extLst>
          </p:cNvPr>
          <p:cNvSpPr>
            <a:spLocks noGrp="1"/>
          </p:cNvSpPr>
          <p:nvPr>
            <p:custDataLst>
              <p:tags r:id="rId61"/>
            </p:custDataLst>
          </p:nvPr>
        </p:nvSpPr>
        <p:spPr bwMode="auto">
          <a:xfrm>
            <a:off x="8295945" y="2884093"/>
            <a:ext cx="438150"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fr-CA" sz="1000" noProof="0" dirty="0"/>
              <a:t>Carnet de commandes</a:t>
            </a:r>
          </a:p>
        </p:txBody>
      </p:sp>
      <p:sp>
        <p:nvSpPr>
          <p:cNvPr id="475" name="Text Placeholder 2">
            <a:extLst>
              <a:ext uri="{FF2B5EF4-FFF2-40B4-BE49-F238E27FC236}">
                <a16:creationId xmlns:a16="http://schemas.microsoft.com/office/drawing/2014/main" id="{D3A4B150-AF21-8691-50F6-45E19A19ACD0}"/>
              </a:ext>
            </a:extLst>
          </p:cNvPr>
          <p:cNvSpPr>
            <a:spLocks noGrp="1"/>
          </p:cNvSpPr>
          <p:nvPr>
            <p:custDataLst>
              <p:tags r:id="rId62"/>
            </p:custDataLst>
          </p:nvPr>
        </p:nvSpPr>
        <p:spPr bwMode="auto">
          <a:xfrm>
            <a:off x="9818370" y="2884093"/>
            <a:ext cx="67627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fr-CA" sz="1000" noProof="0" dirty="0"/>
              <a:t>&lt;12 mois </a:t>
            </a:r>
          </a:p>
        </p:txBody>
      </p:sp>
      <p:sp>
        <p:nvSpPr>
          <p:cNvPr id="476" name="TextBox 475">
            <a:extLst>
              <a:ext uri="{FF2B5EF4-FFF2-40B4-BE49-F238E27FC236}">
                <a16:creationId xmlns:a16="http://schemas.microsoft.com/office/drawing/2014/main" id="{DD6D4F70-479E-39EC-4C79-9462B644F50A}"/>
              </a:ext>
            </a:extLst>
          </p:cNvPr>
          <p:cNvSpPr txBox="1"/>
          <p:nvPr/>
        </p:nvSpPr>
        <p:spPr>
          <a:xfrm>
            <a:off x="7967663" y="169408"/>
            <a:ext cx="2701209" cy="253916"/>
          </a:xfrm>
          <a:prstGeom prst="rect">
            <a:avLst/>
          </a:prstGeom>
          <a:noFill/>
        </p:spPr>
        <p:txBody>
          <a:bodyPr wrap="square" rtlCol="0">
            <a:spAutoFit/>
          </a:bodyPr>
          <a:lstStyle/>
          <a:p>
            <a:pPr algn="ctr"/>
            <a:r>
              <a:rPr lang="fr-CA" sz="1050" b="1" noProof="0" dirty="0">
                <a:latin typeface="Arial" panose="020B0604020202020204" pitchFamily="34" charset="0"/>
                <a:cs typeface="Arial" panose="020B0604020202020204" pitchFamily="34" charset="0"/>
              </a:rPr>
              <a:t>Carnet de commandes (M$ US)</a:t>
            </a:r>
            <a:endParaRPr lang="fr-CA" sz="1000" b="1" noProof="0" dirty="0">
              <a:latin typeface="Arial" panose="020B0604020202020204" pitchFamily="34" charset="0"/>
              <a:cs typeface="Arial" panose="020B0604020202020204" pitchFamily="34" charset="0"/>
            </a:endParaRPr>
          </a:p>
        </p:txBody>
      </p:sp>
      <p:sp>
        <p:nvSpPr>
          <p:cNvPr id="9" name="Text Placeholder 2">
            <a:extLst>
              <a:ext uri="{FF2B5EF4-FFF2-40B4-BE49-F238E27FC236}">
                <a16:creationId xmlns:a16="http://schemas.microsoft.com/office/drawing/2014/main" id="{D09CE5B9-207F-864C-1BC7-F414EDD92327}"/>
              </a:ext>
            </a:extLst>
          </p:cNvPr>
          <p:cNvSpPr>
            <a:spLocks noGrp="1"/>
          </p:cNvSpPr>
          <p:nvPr>
            <p:custDataLst>
              <p:tags r:id="rId63"/>
            </p:custDataLst>
          </p:nvPr>
        </p:nvSpPr>
        <p:spPr bwMode="gray">
          <a:xfrm>
            <a:off x="11518105" y="3594529"/>
            <a:ext cx="523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latin typeface="+mn-lt"/>
              </a:rPr>
              <a:t>,</a:t>
            </a:r>
          </a:p>
        </p:txBody>
      </p:sp>
      <p:sp>
        <p:nvSpPr>
          <p:cNvPr id="11" name="Text Placeholder 2">
            <a:extLst>
              <a:ext uri="{FF2B5EF4-FFF2-40B4-BE49-F238E27FC236}">
                <a16:creationId xmlns:a16="http://schemas.microsoft.com/office/drawing/2014/main" id="{8D310151-2100-3DC5-60AA-EBFD1CB3DE01}"/>
              </a:ext>
            </a:extLst>
          </p:cNvPr>
          <p:cNvSpPr>
            <a:spLocks noGrp="1"/>
          </p:cNvSpPr>
          <p:nvPr>
            <p:custDataLst>
              <p:tags r:id="rId64"/>
            </p:custDataLst>
          </p:nvPr>
        </p:nvSpPr>
        <p:spPr bwMode="gray">
          <a:xfrm>
            <a:off x="11518105" y="3899333"/>
            <a:ext cx="523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latin typeface="+mn-lt"/>
              </a:rPr>
              <a:t>,</a:t>
            </a:r>
          </a:p>
        </p:txBody>
      </p:sp>
      <p:sp>
        <p:nvSpPr>
          <p:cNvPr id="15" name="Text Placeholder 2">
            <a:extLst>
              <a:ext uri="{FF2B5EF4-FFF2-40B4-BE49-F238E27FC236}">
                <a16:creationId xmlns:a16="http://schemas.microsoft.com/office/drawing/2014/main" id="{6443AF0C-4CA2-D870-A812-DAC3DA23C5D7}"/>
              </a:ext>
            </a:extLst>
          </p:cNvPr>
          <p:cNvSpPr>
            <a:spLocks noGrp="1"/>
          </p:cNvSpPr>
          <p:nvPr>
            <p:custDataLst>
              <p:tags r:id="rId65"/>
            </p:custDataLst>
          </p:nvPr>
        </p:nvSpPr>
        <p:spPr bwMode="gray">
          <a:xfrm>
            <a:off x="11518105" y="4201756"/>
            <a:ext cx="523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latin typeface="+mn-lt"/>
              </a:rPr>
              <a:t>,</a:t>
            </a:r>
          </a:p>
        </p:txBody>
      </p:sp>
      <p:sp>
        <p:nvSpPr>
          <p:cNvPr id="16" name="Text Placeholder 2">
            <a:extLst>
              <a:ext uri="{FF2B5EF4-FFF2-40B4-BE49-F238E27FC236}">
                <a16:creationId xmlns:a16="http://schemas.microsoft.com/office/drawing/2014/main" id="{9675947B-B625-7890-D6D5-D62EA89AB56A}"/>
              </a:ext>
            </a:extLst>
          </p:cNvPr>
          <p:cNvSpPr>
            <a:spLocks noGrp="1"/>
          </p:cNvSpPr>
          <p:nvPr>
            <p:custDataLst>
              <p:tags r:id="rId66"/>
            </p:custDataLst>
          </p:nvPr>
        </p:nvSpPr>
        <p:spPr bwMode="gray">
          <a:xfrm>
            <a:off x="11518105" y="4495927"/>
            <a:ext cx="523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latin typeface="+mn-lt"/>
              </a:rPr>
              <a:t>,</a:t>
            </a:r>
          </a:p>
        </p:txBody>
      </p:sp>
      <p:sp>
        <p:nvSpPr>
          <p:cNvPr id="37" name="Text Placeholder 2">
            <a:extLst>
              <a:ext uri="{FF2B5EF4-FFF2-40B4-BE49-F238E27FC236}">
                <a16:creationId xmlns:a16="http://schemas.microsoft.com/office/drawing/2014/main" id="{F5B09A2E-B236-2578-7546-F23597BDE2C9}"/>
              </a:ext>
            </a:extLst>
          </p:cNvPr>
          <p:cNvSpPr>
            <a:spLocks noGrp="1"/>
          </p:cNvSpPr>
          <p:nvPr>
            <p:custDataLst>
              <p:tags r:id="rId67"/>
            </p:custDataLst>
          </p:nvPr>
        </p:nvSpPr>
        <p:spPr bwMode="gray">
          <a:xfrm>
            <a:off x="11518105" y="4799933"/>
            <a:ext cx="523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latin typeface="+mn-lt"/>
              </a:rPr>
              <a:t>,</a:t>
            </a:r>
          </a:p>
        </p:txBody>
      </p:sp>
      <p:sp>
        <p:nvSpPr>
          <p:cNvPr id="38" name="Text Placeholder 2">
            <a:extLst>
              <a:ext uri="{FF2B5EF4-FFF2-40B4-BE49-F238E27FC236}">
                <a16:creationId xmlns:a16="http://schemas.microsoft.com/office/drawing/2014/main" id="{68733371-3BC8-AC5E-46F1-E9B9A1BBFC32}"/>
              </a:ext>
            </a:extLst>
          </p:cNvPr>
          <p:cNvSpPr>
            <a:spLocks noGrp="1"/>
          </p:cNvSpPr>
          <p:nvPr>
            <p:custDataLst>
              <p:tags r:id="rId68"/>
            </p:custDataLst>
          </p:nvPr>
        </p:nvSpPr>
        <p:spPr bwMode="gray">
          <a:xfrm>
            <a:off x="11518105" y="5103939"/>
            <a:ext cx="523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latin typeface="+mn-lt"/>
              </a:rPr>
              <a:t>,</a:t>
            </a:r>
          </a:p>
        </p:txBody>
      </p:sp>
      <p:sp>
        <p:nvSpPr>
          <p:cNvPr id="39" name="Text Placeholder 2">
            <a:extLst>
              <a:ext uri="{FF2B5EF4-FFF2-40B4-BE49-F238E27FC236}">
                <a16:creationId xmlns:a16="http://schemas.microsoft.com/office/drawing/2014/main" id="{E2F55C53-C3F8-B297-309B-58DE43E47BD2}"/>
              </a:ext>
            </a:extLst>
          </p:cNvPr>
          <p:cNvSpPr>
            <a:spLocks noGrp="1"/>
          </p:cNvSpPr>
          <p:nvPr>
            <p:custDataLst>
              <p:tags r:id="rId69"/>
            </p:custDataLst>
          </p:nvPr>
        </p:nvSpPr>
        <p:spPr bwMode="gray">
          <a:xfrm>
            <a:off x="11518105" y="5403181"/>
            <a:ext cx="523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latin typeface="+mn-lt"/>
              </a:rPr>
              <a:t>,</a:t>
            </a:r>
          </a:p>
        </p:txBody>
      </p:sp>
      <p:sp>
        <p:nvSpPr>
          <p:cNvPr id="40" name="Text Placeholder 2">
            <a:extLst>
              <a:ext uri="{FF2B5EF4-FFF2-40B4-BE49-F238E27FC236}">
                <a16:creationId xmlns:a16="http://schemas.microsoft.com/office/drawing/2014/main" id="{BC5E8B2C-AF85-A350-EB4A-BBD044CFBE69}"/>
              </a:ext>
            </a:extLst>
          </p:cNvPr>
          <p:cNvSpPr>
            <a:spLocks noGrp="1"/>
          </p:cNvSpPr>
          <p:nvPr>
            <p:custDataLst>
              <p:tags r:id="rId70"/>
            </p:custDataLst>
          </p:nvPr>
        </p:nvSpPr>
        <p:spPr bwMode="gray">
          <a:xfrm>
            <a:off x="11518105" y="5702423"/>
            <a:ext cx="52388"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spcBef>
                <a:spcPct val="0"/>
              </a:spcBef>
              <a:spcAft>
                <a:spcPct val="0"/>
              </a:spcAft>
              <a:buNone/>
            </a:pPr>
            <a:r>
              <a:rPr lang="fr-CA" sz="1000" noProof="0" dirty="0">
                <a:latin typeface="+mn-lt"/>
              </a:rPr>
              <a:t>,</a:t>
            </a:r>
          </a:p>
        </p:txBody>
      </p:sp>
      <p:sp>
        <p:nvSpPr>
          <p:cNvPr id="6" name="Rectangle 5">
            <a:extLst>
              <a:ext uri="{FF2B5EF4-FFF2-40B4-BE49-F238E27FC236}">
                <a16:creationId xmlns:a16="http://schemas.microsoft.com/office/drawing/2014/main" id="{272A7E16-8EAF-D565-5FE5-C6BD2DFCB57F}"/>
              </a:ext>
            </a:extLst>
          </p:cNvPr>
          <p:cNvSpPr/>
          <p:nvPr>
            <p:custDataLst>
              <p:tags r:id="rId71"/>
            </p:custDataLst>
          </p:nvPr>
        </p:nvSpPr>
        <p:spPr bwMode="auto">
          <a:xfrm>
            <a:off x="9700326" y="6000094"/>
            <a:ext cx="179388" cy="133350"/>
          </a:xfrm>
          <a:prstGeom prst="rect">
            <a:avLst/>
          </a:prstGeom>
          <a:solidFill>
            <a:srgbClr val="FFC50D"/>
          </a:solidFill>
          <a:ln w="3175" cap="flat" cmpd="sng" algn="ctr">
            <a:solidFill>
              <a:schemeClr val="tx1"/>
            </a:solidFill>
            <a:prstDash val="solid"/>
            <a:miter lim="800000"/>
            <a:headEnd type="none" w="med" len="med"/>
            <a:tailEnd type="none" w="med" len="me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8" name="Text Placeholder 2">
            <a:extLst>
              <a:ext uri="{FF2B5EF4-FFF2-40B4-BE49-F238E27FC236}">
                <a16:creationId xmlns:a16="http://schemas.microsoft.com/office/drawing/2014/main" id="{0CDF49B5-D9A9-5F30-8C09-137D40FEE1A1}"/>
              </a:ext>
            </a:extLst>
          </p:cNvPr>
          <p:cNvSpPr>
            <a:spLocks noGrp="1"/>
          </p:cNvSpPr>
          <p:nvPr>
            <p:custDataLst>
              <p:tags r:id="rId72"/>
            </p:custDataLst>
          </p:nvPr>
        </p:nvSpPr>
        <p:spPr bwMode="auto">
          <a:xfrm>
            <a:off x="9962321" y="6000081"/>
            <a:ext cx="301625" cy="13652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ct val="0"/>
              </a:spcBef>
              <a:spcAft>
                <a:spcPct val="0"/>
              </a:spcAft>
              <a:buNone/>
            </a:pPr>
            <a:r>
              <a:rPr lang="fr-CA" sz="1000" noProof="0" dirty="0"/>
              <a:t>Chiffre d’affaires</a:t>
            </a:r>
          </a:p>
        </p:txBody>
      </p:sp>
    </p:spTree>
    <p:extLst>
      <p:ext uri="{BB962C8B-B14F-4D97-AF65-F5344CB8AC3E}">
        <p14:creationId xmlns:p14="http://schemas.microsoft.com/office/powerpoint/2010/main" val="2052311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1D0D8-95BC-98B7-C30A-DBE2A8E2415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1DFFC-E720-1A46-3BC0-0E80A5A2C152}"/>
              </a:ext>
            </a:extLst>
          </p:cNvPr>
          <p:cNvSpPr>
            <a:spLocks noGrp="1"/>
          </p:cNvSpPr>
          <p:nvPr>
            <p:ph type="sldNum" sz="quarter" idx="12"/>
          </p:nvPr>
        </p:nvSpPr>
        <p:spPr/>
        <p:txBody>
          <a:bodyPr/>
          <a:lstStyle/>
          <a:p>
            <a:fld id="{103DDDE4-7A87-1F49-9041-0D2451D302B4}" type="slidenum">
              <a:rPr lang="fr-CA" noProof="0" smtClean="0"/>
              <a:pPr/>
              <a:t>14</a:t>
            </a:fld>
            <a:endParaRPr lang="fr-CA" noProof="0" dirty="0"/>
          </a:p>
        </p:txBody>
      </p:sp>
      <p:sp>
        <p:nvSpPr>
          <p:cNvPr id="16" name="TextBox 15">
            <a:extLst>
              <a:ext uri="{FF2B5EF4-FFF2-40B4-BE49-F238E27FC236}">
                <a16:creationId xmlns:a16="http://schemas.microsoft.com/office/drawing/2014/main" id="{729C02B0-DC3A-CE3E-90F6-5E5CFB1A76CF}"/>
              </a:ext>
            </a:extLst>
          </p:cNvPr>
          <p:cNvSpPr txBox="1"/>
          <p:nvPr/>
        </p:nvSpPr>
        <p:spPr>
          <a:xfrm>
            <a:off x="467634" y="1229950"/>
            <a:ext cx="5579532" cy="707886"/>
          </a:xfrm>
          <a:prstGeom prst="rect">
            <a:avLst/>
          </a:prstGeom>
          <a:noFill/>
        </p:spPr>
        <p:txBody>
          <a:bodyPr wrap="square" rtlCol="0">
            <a:spAutoFit/>
          </a:bodyPr>
          <a:lstStyle/>
          <a:p>
            <a:r>
              <a:rPr lang="fr-CA" sz="2000" b="1" noProof="0" dirty="0">
                <a:solidFill>
                  <a:srgbClr val="0070C0"/>
                </a:solidFill>
                <a:latin typeface="Arial" panose="020B0604020202020204" pitchFamily="34" charset="0"/>
                <a:cs typeface="Arial" panose="020B0604020202020204" pitchFamily="34" charset="0"/>
              </a:rPr>
              <a:t>Flux de trésorerie liés aux activités d’exploitation </a:t>
            </a:r>
            <a:endParaRPr lang="fr-CA" sz="2000" noProof="0" dirty="0">
              <a:solidFill>
                <a:srgbClr val="0070C0"/>
              </a:solidFill>
              <a:latin typeface="Arial" panose="020B0604020202020204" pitchFamily="34" charset="0"/>
              <a:cs typeface="Arial" panose="020B0604020202020204" pitchFamily="34" charset="0"/>
            </a:endParaRPr>
          </a:p>
        </p:txBody>
      </p:sp>
      <p:sp>
        <p:nvSpPr>
          <p:cNvPr id="17" name="Arrow: Up 16">
            <a:extLst>
              <a:ext uri="{FF2B5EF4-FFF2-40B4-BE49-F238E27FC236}">
                <a16:creationId xmlns:a16="http://schemas.microsoft.com/office/drawing/2014/main" id="{D858B58A-388D-6DB9-5E59-2123C882490A}"/>
              </a:ext>
            </a:extLst>
          </p:cNvPr>
          <p:cNvSpPr/>
          <p:nvPr/>
        </p:nvSpPr>
        <p:spPr>
          <a:xfrm>
            <a:off x="569297" y="1992772"/>
            <a:ext cx="301600" cy="238125"/>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accent6">
                  <a:lumMod val="50000"/>
                </a:schemeClr>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6952BF5-7CEA-E9D9-A0B9-6085BA58E3C0}"/>
              </a:ext>
            </a:extLst>
          </p:cNvPr>
          <p:cNvSpPr txBox="1"/>
          <p:nvPr/>
        </p:nvSpPr>
        <p:spPr>
          <a:xfrm>
            <a:off x="955286" y="1927168"/>
            <a:ext cx="3647152" cy="369332"/>
          </a:xfrm>
          <a:prstGeom prst="rect">
            <a:avLst/>
          </a:prstGeom>
          <a:noFill/>
        </p:spPr>
        <p:txBody>
          <a:bodyPr wrap="none" rtlCol="0">
            <a:spAutoFit/>
          </a:bodyPr>
          <a:lstStyle/>
          <a:p>
            <a:r>
              <a:rPr lang="fr-CA" b="1" noProof="0" dirty="0">
                <a:solidFill>
                  <a:srgbClr val="3D4856"/>
                </a:solidFill>
                <a:latin typeface="Arial" panose="020B0604020202020204" pitchFamily="34" charset="0"/>
                <a:cs typeface="Arial" panose="020B0604020202020204" pitchFamily="34" charset="0"/>
              </a:rPr>
              <a:t>14,0 M$ vs. exercice précédent</a:t>
            </a:r>
            <a:endParaRPr lang="fr-CA" i="1" noProof="0" dirty="0">
              <a:solidFill>
                <a:srgbClr val="3D4856"/>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E330092-422A-9782-5E07-54EA7FEE5935}"/>
              </a:ext>
            </a:extLst>
          </p:cNvPr>
          <p:cNvSpPr txBox="1"/>
          <p:nvPr/>
        </p:nvSpPr>
        <p:spPr>
          <a:xfrm>
            <a:off x="343405" y="2431386"/>
            <a:ext cx="5703760" cy="738664"/>
          </a:xfrm>
          <a:prstGeom prst="rect">
            <a:avLst/>
          </a:prstGeom>
          <a:noFill/>
        </p:spPr>
        <p:txBody>
          <a:bodyPr wrap="square">
            <a:spAutoFit/>
          </a:bodyPr>
          <a:lstStyle/>
          <a:p>
            <a:pPr marL="360000" lvl="1" indent="-180000">
              <a:spcBef>
                <a:spcPts val="1000"/>
              </a:spcBef>
              <a:buFont typeface="Arial" panose="020B0604020202020204" pitchFamily="34" charset="0"/>
              <a:buChar char="•"/>
            </a:pPr>
            <a:r>
              <a:rPr lang="fr-CA" sz="1600" noProof="0" dirty="0">
                <a:solidFill>
                  <a:srgbClr val="3D4856"/>
                </a:solidFill>
                <a:latin typeface="Arial" panose="020B0604020202020204" pitchFamily="34" charset="0"/>
                <a:cs typeface="Arial" panose="020B0604020202020204" pitchFamily="34" charset="0"/>
              </a:rPr>
              <a:t>Hausse du BAIIA ajusté</a:t>
            </a:r>
          </a:p>
          <a:p>
            <a:pPr marL="360000" lvl="1" indent="-180000">
              <a:spcBef>
                <a:spcPts val="1000"/>
              </a:spcBef>
              <a:buFont typeface="Arial" panose="020B0604020202020204" pitchFamily="34" charset="0"/>
              <a:buChar char="•"/>
            </a:pPr>
            <a:r>
              <a:rPr lang="fr-CA" sz="1600" noProof="0" dirty="0">
                <a:solidFill>
                  <a:srgbClr val="3D4856"/>
                </a:solidFill>
                <a:latin typeface="Arial" panose="020B0604020202020204" pitchFamily="34" charset="0"/>
                <a:cs typeface="Arial" panose="020B0604020202020204" pitchFamily="34" charset="0"/>
              </a:rPr>
              <a:t>Amélioration de la gestion du fonds de roulement</a:t>
            </a:r>
          </a:p>
        </p:txBody>
      </p:sp>
      <p:graphicFrame>
        <p:nvGraphicFramePr>
          <p:cNvPr id="3" name="Chart 2">
            <a:extLst>
              <a:ext uri="{FF2B5EF4-FFF2-40B4-BE49-F238E27FC236}">
                <a16:creationId xmlns:a16="http://schemas.microsoft.com/office/drawing/2014/main" id="{96636964-70C9-0A5D-FDFE-F609D15F5EAF}"/>
              </a:ext>
            </a:extLst>
          </p:cNvPr>
          <p:cNvGraphicFramePr/>
          <p:nvPr>
            <p:custDataLst>
              <p:tags r:id="rId1"/>
            </p:custDataLst>
            <p:extLst>
              <p:ext uri="{D42A27DB-BD31-4B8C-83A1-F6EECF244321}">
                <p14:modId xmlns:p14="http://schemas.microsoft.com/office/powerpoint/2010/main" val="3697951121"/>
              </p:ext>
            </p:extLst>
          </p:nvPr>
        </p:nvGraphicFramePr>
        <p:xfrm>
          <a:off x="6796089" y="614470"/>
          <a:ext cx="4802353" cy="2169309"/>
        </p:xfrm>
        <a:graphic>
          <a:graphicData uri="http://schemas.openxmlformats.org/drawingml/2006/chart">
            <c:chart xmlns:c="http://schemas.openxmlformats.org/drawingml/2006/chart" xmlns:r="http://schemas.openxmlformats.org/officeDocument/2006/relationships" r:id="rId9"/>
          </a:graphicData>
        </a:graphic>
      </p:graphicFrame>
      <p:sp>
        <p:nvSpPr>
          <p:cNvPr id="5" name="TextBox 4">
            <a:extLst>
              <a:ext uri="{FF2B5EF4-FFF2-40B4-BE49-F238E27FC236}">
                <a16:creationId xmlns:a16="http://schemas.microsoft.com/office/drawing/2014/main" id="{24FAD4BF-6E3F-8217-6527-73AFCE157181}"/>
              </a:ext>
            </a:extLst>
          </p:cNvPr>
          <p:cNvSpPr txBox="1"/>
          <p:nvPr/>
        </p:nvSpPr>
        <p:spPr>
          <a:xfrm>
            <a:off x="7612012" y="3226537"/>
            <a:ext cx="3384067" cy="553998"/>
          </a:xfrm>
          <a:prstGeom prst="rect">
            <a:avLst/>
          </a:prstGeom>
          <a:noFill/>
        </p:spPr>
        <p:txBody>
          <a:bodyPr wrap="none" rtlCol="0">
            <a:spAutoFit/>
          </a:bodyPr>
          <a:lstStyle/>
          <a:p>
            <a:pPr algn="ctr"/>
            <a:r>
              <a:rPr lang="fr-CA" sz="1600" b="1" noProof="0" dirty="0">
                <a:latin typeface="Arial" panose="020B0604020202020204" pitchFamily="34" charset="0"/>
                <a:cs typeface="Arial" panose="020B0604020202020204" pitchFamily="34" charset="0"/>
              </a:rPr>
              <a:t>Situation financière </a:t>
            </a:r>
            <a:r>
              <a:rPr lang="fr-CA" sz="1200" b="1" noProof="0" dirty="0">
                <a:latin typeface="Arial" panose="020B0604020202020204" pitchFamily="34" charset="0"/>
                <a:cs typeface="Arial" panose="020B0604020202020204" pitchFamily="34" charset="0"/>
              </a:rPr>
              <a:t>(au 28 fév. 2025</a:t>
            </a:r>
            <a:r>
              <a:rPr lang="fr-CA" sz="1600" b="1" noProof="0" dirty="0">
                <a:latin typeface="Arial" panose="020B0604020202020204" pitchFamily="34" charset="0"/>
                <a:cs typeface="Arial" panose="020B0604020202020204" pitchFamily="34" charset="0"/>
              </a:rPr>
              <a:t>)</a:t>
            </a:r>
            <a:endParaRPr lang="fr-CA" sz="1400" b="1" noProof="0" dirty="0">
              <a:latin typeface="Arial" panose="020B0604020202020204" pitchFamily="34" charset="0"/>
              <a:cs typeface="Arial" panose="020B0604020202020204" pitchFamily="34" charset="0"/>
            </a:endParaRPr>
          </a:p>
          <a:p>
            <a:pPr algn="ctr"/>
            <a:r>
              <a:rPr lang="fr-CA" sz="1400" noProof="0" dirty="0">
                <a:latin typeface="Arial" panose="020B0604020202020204" pitchFamily="34" charset="0"/>
                <a:cs typeface="Arial" panose="020B0604020202020204" pitchFamily="34" charset="0"/>
              </a:rPr>
              <a:t>(M$ US)</a:t>
            </a:r>
          </a:p>
        </p:txBody>
      </p:sp>
      <p:graphicFrame>
        <p:nvGraphicFramePr>
          <p:cNvPr id="6" name="Chart 5">
            <a:extLst>
              <a:ext uri="{FF2B5EF4-FFF2-40B4-BE49-F238E27FC236}">
                <a16:creationId xmlns:a16="http://schemas.microsoft.com/office/drawing/2014/main" id="{4FD751F3-4A12-27C0-A9EB-DA343D822CE3}"/>
              </a:ext>
            </a:extLst>
          </p:cNvPr>
          <p:cNvGraphicFramePr/>
          <p:nvPr>
            <p:custDataLst>
              <p:tags r:id="rId2"/>
            </p:custDataLst>
            <p:extLst>
              <p:ext uri="{D42A27DB-BD31-4B8C-83A1-F6EECF244321}">
                <p14:modId xmlns:p14="http://schemas.microsoft.com/office/powerpoint/2010/main" val="3603776805"/>
              </p:ext>
            </p:extLst>
          </p:nvPr>
        </p:nvGraphicFramePr>
        <p:xfrm>
          <a:off x="6796089" y="3562305"/>
          <a:ext cx="4802354" cy="2378075"/>
        </p:xfrm>
        <a:graphic>
          <a:graphicData uri="http://schemas.openxmlformats.org/drawingml/2006/chart">
            <c:chart xmlns:c="http://schemas.openxmlformats.org/drawingml/2006/chart" xmlns:r="http://schemas.openxmlformats.org/officeDocument/2006/relationships" r:id="rId10"/>
          </a:graphicData>
        </a:graphic>
      </p:graphicFrame>
      <p:sp>
        <p:nvSpPr>
          <p:cNvPr id="18" name="Text Placeholder 2">
            <a:extLst>
              <a:ext uri="{FF2B5EF4-FFF2-40B4-BE49-F238E27FC236}">
                <a16:creationId xmlns:a16="http://schemas.microsoft.com/office/drawing/2014/main" id="{0127AC4B-835C-572C-2974-E5EC3EC1E8E9}"/>
              </a:ext>
            </a:extLst>
          </p:cNvPr>
          <p:cNvSpPr>
            <a:spLocks noGrp="1"/>
          </p:cNvSpPr>
          <p:nvPr>
            <p:custDataLst>
              <p:tags r:id="rId3"/>
            </p:custDataLst>
          </p:nvPr>
        </p:nvSpPr>
        <p:spPr bwMode="auto">
          <a:xfrm>
            <a:off x="7033714" y="5748292"/>
            <a:ext cx="1200150"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300" b="1" noProof="0" dirty="0">
                <a:latin typeface="Arial" panose="020B0604020202020204" pitchFamily="34" charset="0"/>
                <a:cs typeface="Arial" panose="020B0604020202020204" pitchFamily="34" charset="0"/>
              </a:rPr>
              <a:t>Trésorerie et équivalents de trésorerie</a:t>
            </a:r>
          </a:p>
        </p:txBody>
      </p:sp>
      <p:sp>
        <p:nvSpPr>
          <p:cNvPr id="21" name="Text Placeholder 2">
            <a:extLst>
              <a:ext uri="{FF2B5EF4-FFF2-40B4-BE49-F238E27FC236}">
                <a16:creationId xmlns:a16="http://schemas.microsoft.com/office/drawing/2014/main" id="{4AEBFF65-42B4-A77F-CA93-E3F71E73AD17}"/>
              </a:ext>
            </a:extLst>
          </p:cNvPr>
          <p:cNvSpPr>
            <a:spLocks noGrp="1"/>
          </p:cNvSpPr>
          <p:nvPr>
            <p:custDataLst>
              <p:tags r:id="rId4"/>
            </p:custDataLst>
          </p:nvPr>
        </p:nvSpPr>
        <p:spPr bwMode="auto">
          <a:xfrm>
            <a:off x="8724484" y="5748292"/>
            <a:ext cx="994661" cy="384175"/>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squar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300" b="1" noProof="0" dirty="0">
                <a:latin typeface="Arial" panose="020B0604020202020204" pitchFamily="34" charset="0"/>
                <a:cs typeface="Arial" panose="020B0604020202020204" pitchFamily="34" charset="0"/>
              </a:rPr>
              <a:t>Dette à long terme</a:t>
            </a:r>
          </a:p>
        </p:txBody>
      </p:sp>
      <p:sp>
        <p:nvSpPr>
          <p:cNvPr id="22" name="Text Placeholder 2">
            <a:extLst>
              <a:ext uri="{FF2B5EF4-FFF2-40B4-BE49-F238E27FC236}">
                <a16:creationId xmlns:a16="http://schemas.microsoft.com/office/drawing/2014/main" id="{1C5C4D40-E301-78B3-A726-73FD5301742B}"/>
              </a:ext>
            </a:extLst>
          </p:cNvPr>
          <p:cNvSpPr>
            <a:spLocks noGrp="1"/>
          </p:cNvSpPr>
          <p:nvPr>
            <p:custDataLst>
              <p:tags r:id="rId5"/>
            </p:custDataLst>
          </p:nvPr>
        </p:nvSpPr>
        <p:spPr bwMode="auto">
          <a:xfrm>
            <a:off x="10266897" y="5748292"/>
            <a:ext cx="994661" cy="352820"/>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300" b="1" noProof="0" dirty="0">
                <a:latin typeface="Arial" panose="020B0604020202020204" pitchFamily="34" charset="0"/>
                <a:cs typeface="Arial" panose="020B0604020202020204" pitchFamily="34" charset="0"/>
              </a:rPr>
              <a:t>Emprunt</a:t>
            </a:r>
          </a:p>
          <a:p>
            <a:pPr marL="0" lvl="0" indent="0" algn="ctr">
              <a:spcBef>
                <a:spcPct val="0"/>
              </a:spcBef>
              <a:spcAft>
                <a:spcPct val="0"/>
              </a:spcAft>
              <a:buNone/>
            </a:pPr>
            <a:r>
              <a:rPr lang="fr-CA" sz="1300" b="1" noProof="0" dirty="0">
                <a:latin typeface="Arial" panose="020B0604020202020204" pitchFamily="34" charset="0"/>
                <a:cs typeface="Arial" panose="020B0604020202020204" pitchFamily="34" charset="0"/>
              </a:rPr>
              <a:t>bancaire</a:t>
            </a:r>
          </a:p>
        </p:txBody>
      </p:sp>
      <p:grpSp>
        <p:nvGrpSpPr>
          <p:cNvPr id="23" name="Group 22">
            <a:extLst>
              <a:ext uri="{FF2B5EF4-FFF2-40B4-BE49-F238E27FC236}">
                <a16:creationId xmlns:a16="http://schemas.microsoft.com/office/drawing/2014/main" id="{1F3A29F1-A4C6-412F-159F-70D24D8FABC5}"/>
              </a:ext>
            </a:extLst>
          </p:cNvPr>
          <p:cNvGrpSpPr/>
          <p:nvPr/>
        </p:nvGrpSpPr>
        <p:grpSpPr>
          <a:xfrm>
            <a:off x="343405" y="3371332"/>
            <a:ext cx="5614917" cy="2956363"/>
            <a:chOff x="6200583" y="1351356"/>
            <a:chExt cx="5142509" cy="2956363"/>
          </a:xfrm>
        </p:grpSpPr>
        <p:sp>
          <p:nvSpPr>
            <p:cNvPr id="24" name="TextBox 23">
              <a:extLst>
                <a:ext uri="{FF2B5EF4-FFF2-40B4-BE49-F238E27FC236}">
                  <a16:creationId xmlns:a16="http://schemas.microsoft.com/office/drawing/2014/main" id="{D51552AA-6337-932A-AAB7-DF8BFDBD9503}"/>
                </a:ext>
              </a:extLst>
            </p:cNvPr>
            <p:cNvSpPr txBox="1"/>
            <p:nvPr/>
          </p:nvSpPr>
          <p:spPr>
            <a:xfrm>
              <a:off x="6287344" y="1351356"/>
              <a:ext cx="3177337" cy="400110"/>
            </a:xfrm>
            <a:prstGeom prst="rect">
              <a:avLst/>
            </a:prstGeom>
            <a:noFill/>
          </p:spPr>
          <p:txBody>
            <a:bodyPr wrap="square" rtlCol="0">
              <a:spAutoFit/>
            </a:bodyPr>
            <a:lstStyle/>
            <a:p>
              <a:r>
                <a:rPr lang="fr-CA" sz="2000" b="1" noProof="0" dirty="0">
                  <a:solidFill>
                    <a:srgbClr val="0070C0"/>
                  </a:solidFill>
                  <a:latin typeface="Arial" panose="020B0604020202020204" pitchFamily="34" charset="0"/>
                  <a:cs typeface="Arial" panose="020B0604020202020204" pitchFamily="34" charset="0"/>
                </a:rPr>
                <a:t>Situation financière</a:t>
              </a:r>
              <a:endParaRPr lang="fr-CA" sz="2000" noProof="0" dirty="0">
                <a:solidFill>
                  <a:srgbClr val="0070C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17728C83-B11D-73BE-C610-55F0A33B8F8B}"/>
                </a:ext>
              </a:extLst>
            </p:cNvPr>
            <p:cNvSpPr txBox="1"/>
            <p:nvPr/>
          </p:nvSpPr>
          <p:spPr>
            <a:xfrm>
              <a:off x="6200583" y="1783951"/>
              <a:ext cx="5142509" cy="2523768"/>
            </a:xfrm>
            <a:prstGeom prst="rect">
              <a:avLst/>
            </a:prstGeom>
            <a:noFill/>
          </p:spPr>
          <p:txBody>
            <a:bodyPr wrap="square">
              <a:spAutoFit/>
            </a:bodyPr>
            <a:lstStyle/>
            <a:p>
              <a:pPr marL="360000" lvl="1" indent="-180000">
                <a:spcBef>
                  <a:spcPts val="1000"/>
                </a:spcBef>
                <a:buFont typeface="Arial" panose="020B0604020202020204" pitchFamily="34" charset="0"/>
                <a:buChar char="•"/>
              </a:pPr>
              <a:r>
                <a:rPr lang="fr-CA" sz="1600" noProof="0" dirty="0">
                  <a:solidFill>
                    <a:srgbClr val="3D4856"/>
                  </a:solidFill>
                  <a:latin typeface="Arial" panose="020B0604020202020204" pitchFamily="34" charset="0"/>
                  <a:cs typeface="Arial" panose="020B0604020202020204" pitchFamily="34" charset="0"/>
                </a:rPr>
                <a:t>Trésorerie, nette de l’emprunt bancaire, s'élevait à </a:t>
              </a:r>
              <a:br>
                <a:rPr lang="fr-CA" sz="1600" noProof="0" dirty="0">
                  <a:solidFill>
                    <a:srgbClr val="3D4856"/>
                  </a:solidFill>
                  <a:latin typeface="Arial" panose="020B0604020202020204" pitchFamily="34" charset="0"/>
                  <a:cs typeface="Arial" panose="020B0604020202020204" pitchFamily="34" charset="0"/>
                </a:rPr>
              </a:br>
              <a:r>
                <a:rPr lang="fr-CA" sz="1600" noProof="0" dirty="0">
                  <a:solidFill>
                    <a:srgbClr val="3D4856"/>
                  </a:solidFill>
                  <a:latin typeface="Arial" panose="020B0604020202020204" pitchFamily="34" charset="0"/>
                  <a:cs typeface="Arial" panose="020B0604020202020204" pitchFamily="34" charset="0"/>
                </a:rPr>
                <a:t>32,4 M$ à la fin de l'exercice</a:t>
              </a:r>
            </a:p>
            <a:p>
              <a:pPr marL="360000" lvl="1" indent="-180000">
                <a:spcBef>
                  <a:spcPts val="1000"/>
                </a:spcBef>
                <a:buFont typeface="Arial" panose="020B0604020202020204" pitchFamily="34" charset="0"/>
                <a:buChar char="•"/>
              </a:pPr>
              <a:r>
                <a:rPr lang="fr-CA" sz="1600" noProof="0" dirty="0">
                  <a:solidFill>
                    <a:srgbClr val="3D4856"/>
                  </a:solidFill>
                  <a:latin typeface="Arial" panose="020B0604020202020204" pitchFamily="34" charset="0"/>
                  <a:cs typeface="Arial" panose="020B0604020202020204" pitchFamily="34" charset="0"/>
                </a:rPr>
                <a:t>Dette à long terme s’élevait à 16,2 M$</a:t>
              </a:r>
            </a:p>
            <a:p>
              <a:pPr marL="360000" lvl="1" indent="-180000">
                <a:spcBef>
                  <a:spcPts val="1000"/>
                </a:spcBef>
                <a:buFont typeface="Arial" panose="020B0604020202020204" pitchFamily="34" charset="0"/>
                <a:buChar char="•"/>
              </a:pPr>
              <a:r>
                <a:rPr lang="fr-CA" sz="1600" noProof="0" dirty="0">
                  <a:solidFill>
                    <a:srgbClr val="3D4856"/>
                  </a:solidFill>
                  <a:latin typeface="Arial" panose="020B0604020202020204" pitchFamily="34" charset="0"/>
                  <a:cs typeface="Arial" panose="020B0604020202020204" pitchFamily="34" charset="0"/>
                </a:rPr>
                <a:t>Trésorerie de 55 M$ sur une base pro forma après la cession des passifs liés à l’amiante et la vente des filiales françaises</a:t>
              </a:r>
            </a:p>
            <a:p>
              <a:pPr marL="360000" lvl="1" indent="-180000">
                <a:spcBef>
                  <a:spcPts val="1000"/>
                </a:spcBef>
                <a:buFont typeface="Arial" panose="020B0604020202020204" pitchFamily="34" charset="0"/>
                <a:buChar char="•"/>
              </a:pPr>
              <a:r>
                <a:rPr lang="fr-CA" sz="1600" noProof="0" dirty="0">
                  <a:solidFill>
                    <a:srgbClr val="3D4856"/>
                  </a:solidFill>
                  <a:latin typeface="Arial" panose="020B0604020202020204" pitchFamily="34" charset="0"/>
                  <a:cs typeface="Arial" panose="020B0604020202020204" pitchFamily="34" charset="0"/>
                </a:rPr>
                <a:t>Nouvelles facilités de crédit de 35 M$ disponibles sur </a:t>
              </a:r>
              <a:br>
                <a:rPr lang="fr-CA" sz="1600" noProof="0" dirty="0">
                  <a:solidFill>
                    <a:srgbClr val="3D4856"/>
                  </a:solidFill>
                  <a:latin typeface="Arial" panose="020B0604020202020204" pitchFamily="34" charset="0"/>
                  <a:cs typeface="Arial" panose="020B0604020202020204" pitchFamily="34" charset="0"/>
                </a:rPr>
              </a:br>
              <a:r>
                <a:rPr lang="fr-CA" sz="1600" noProof="0" dirty="0">
                  <a:solidFill>
                    <a:srgbClr val="3D4856"/>
                  </a:solidFill>
                  <a:latin typeface="Arial" panose="020B0604020202020204" pitchFamily="34" charset="0"/>
                  <a:cs typeface="Arial" panose="020B0604020202020204" pitchFamily="34" charset="0"/>
                </a:rPr>
                <a:t>3 ans</a:t>
              </a:r>
            </a:p>
          </p:txBody>
        </p:sp>
      </p:grpSp>
      <p:sp>
        <p:nvSpPr>
          <p:cNvPr id="13" name="Text Placeholder 2">
            <a:extLst>
              <a:ext uri="{FF2B5EF4-FFF2-40B4-BE49-F238E27FC236}">
                <a16:creationId xmlns:a16="http://schemas.microsoft.com/office/drawing/2014/main" id="{1E931E47-7EC0-62AF-4A08-8EE1794C1978}"/>
              </a:ext>
            </a:extLst>
          </p:cNvPr>
          <p:cNvSpPr>
            <a:spLocks noGrp="1"/>
          </p:cNvSpPr>
          <p:nvPr>
            <p:custDataLst>
              <p:tags r:id="rId6"/>
            </p:custDataLst>
          </p:nvPr>
        </p:nvSpPr>
        <p:spPr bwMode="auto">
          <a:xfrm>
            <a:off x="7764178" y="2518393"/>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b="1" noProof="0" dirty="0">
                <a:latin typeface="Arial" panose="020B0604020202020204" pitchFamily="34" charset="0"/>
                <a:cs typeface="Arial" panose="020B0604020202020204" pitchFamily="34" charset="0"/>
              </a:rPr>
              <a:t>E-24</a:t>
            </a:r>
          </a:p>
        </p:txBody>
      </p:sp>
      <p:sp>
        <p:nvSpPr>
          <p:cNvPr id="14" name="Text Placeholder 2">
            <a:extLst>
              <a:ext uri="{FF2B5EF4-FFF2-40B4-BE49-F238E27FC236}">
                <a16:creationId xmlns:a16="http://schemas.microsoft.com/office/drawing/2014/main" id="{E3772A5D-AB5D-4B58-FC1D-9D48D8DEC65A}"/>
              </a:ext>
            </a:extLst>
          </p:cNvPr>
          <p:cNvSpPr>
            <a:spLocks noGrp="1"/>
          </p:cNvSpPr>
          <p:nvPr>
            <p:custDataLst>
              <p:tags r:id="rId7"/>
            </p:custDataLst>
          </p:nvPr>
        </p:nvSpPr>
        <p:spPr bwMode="auto">
          <a:xfrm>
            <a:off x="10028223" y="2518393"/>
            <a:ext cx="633413" cy="192088"/>
          </a:xfrm>
          <a:prstGeom prst="rect">
            <a:avLst/>
          </a:prstGeom>
          <a:noFill/>
          <a:ln>
            <a:noFill/>
          </a:ln>
          <a:effectLst/>
          <a:extLst>
            <a:ext uri="{909E8E84-426E-40DD-AFC4-6F175D3DCCD1}">
              <a14:hiddenFill xmlns:a14="http://schemas.microsoft.com/office/drawing/2010/main">
                <a:solidFill>
                  <a:schemeClr val="accent1"/>
                </a:solidFill>
              </a14:hiddenFill>
            </a:ext>
          </a:extLst>
        </p:spPr>
        <p:txBody>
          <a:bodyPr vert="horz" wrap="none"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D4856"/>
                </a:solidFill>
                <a:latin typeface="Aptos" panose="020B00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3D4856"/>
                </a:solidFill>
                <a:latin typeface="Aptos" panose="020B00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Aptos" panose="020B00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spcBef>
                <a:spcPct val="0"/>
              </a:spcBef>
              <a:spcAft>
                <a:spcPct val="0"/>
              </a:spcAft>
              <a:buNone/>
            </a:pPr>
            <a:r>
              <a:rPr lang="fr-CA" sz="1400" b="1" noProof="0" dirty="0">
                <a:latin typeface="Arial" panose="020B0604020202020204" pitchFamily="34" charset="0"/>
                <a:cs typeface="Arial" panose="020B0604020202020204" pitchFamily="34" charset="0"/>
              </a:rPr>
              <a:t>E-25</a:t>
            </a:r>
          </a:p>
        </p:txBody>
      </p:sp>
      <p:sp>
        <p:nvSpPr>
          <p:cNvPr id="7" name="TextBox 6">
            <a:extLst>
              <a:ext uri="{FF2B5EF4-FFF2-40B4-BE49-F238E27FC236}">
                <a16:creationId xmlns:a16="http://schemas.microsoft.com/office/drawing/2014/main" id="{FF97B0C0-D3EA-5121-33B0-9BA02BB0C32E}"/>
              </a:ext>
            </a:extLst>
          </p:cNvPr>
          <p:cNvSpPr txBox="1"/>
          <p:nvPr/>
        </p:nvSpPr>
        <p:spPr>
          <a:xfrm>
            <a:off x="6776714" y="388394"/>
            <a:ext cx="4992072" cy="553998"/>
          </a:xfrm>
          <a:prstGeom prst="rect">
            <a:avLst/>
          </a:prstGeom>
          <a:noFill/>
        </p:spPr>
        <p:txBody>
          <a:bodyPr wrap="none" rtlCol="0">
            <a:spAutoFit/>
          </a:bodyPr>
          <a:lstStyle/>
          <a:p>
            <a:pPr algn="ctr"/>
            <a:r>
              <a:rPr lang="fr-CA" sz="1600" b="1" noProof="0" dirty="0">
                <a:latin typeface="Arial" panose="020B0604020202020204" pitchFamily="34" charset="0"/>
                <a:cs typeface="Arial" panose="020B0604020202020204" pitchFamily="34" charset="0"/>
              </a:rPr>
              <a:t>Flux de trésorerie liés aux activités d’exploitation</a:t>
            </a:r>
          </a:p>
          <a:p>
            <a:pPr algn="ctr"/>
            <a:r>
              <a:rPr lang="fr-CA" sz="1400" noProof="0" dirty="0">
                <a:latin typeface="Arial" panose="020B0604020202020204" pitchFamily="34" charset="0"/>
                <a:cs typeface="Arial" panose="020B0604020202020204" pitchFamily="34" charset="0"/>
              </a:rPr>
              <a:t>(M$ US)</a:t>
            </a:r>
          </a:p>
        </p:txBody>
      </p:sp>
      <p:sp>
        <p:nvSpPr>
          <p:cNvPr id="9" name="Title 8">
            <a:extLst>
              <a:ext uri="{FF2B5EF4-FFF2-40B4-BE49-F238E27FC236}">
                <a16:creationId xmlns:a16="http://schemas.microsoft.com/office/drawing/2014/main" id="{6EF7145C-386D-4331-9178-9C13C2D764D8}"/>
              </a:ext>
            </a:extLst>
          </p:cNvPr>
          <p:cNvSpPr>
            <a:spLocks noGrp="1"/>
          </p:cNvSpPr>
          <p:nvPr>
            <p:ph type="title"/>
          </p:nvPr>
        </p:nvSpPr>
        <p:spPr>
          <a:xfrm>
            <a:off x="442051" y="452393"/>
            <a:ext cx="5703760" cy="747245"/>
          </a:xfrm>
        </p:spPr>
        <p:txBody>
          <a:bodyPr anchor="t">
            <a:normAutofit fontScale="90000"/>
          </a:bodyPr>
          <a:lstStyle/>
          <a:p>
            <a:r>
              <a:rPr lang="fr-CA" noProof="0" dirty="0"/>
              <a:t>Croissance des flux de trésorerie</a:t>
            </a:r>
          </a:p>
        </p:txBody>
      </p:sp>
    </p:spTree>
    <p:extLst>
      <p:ext uri="{BB962C8B-B14F-4D97-AF65-F5344CB8AC3E}">
        <p14:creationId xmlns:p14="http://schemas.microsoft.com/office/powerpoint/2010/main" val="1665702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4E10F-D7D3-73C0-067F-AECF70DF64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7572CC-CA5A-EAE4-7A1D-559C7B138DA6}"/>
              </a:ext>
            </a:extLst>
          </p:cNvPr>
          <p:cNvSpPr>
            <a:spLocks noGrp="1"/>
          </p:cNvSpPr>
          <p:nvPr>
            <p:ph type="title"/>
          </p:nvPr>
        </p:nvSpPr>
        <p:spPr/>
        <p:txBody>
          <a:bodyPr/>
          <a:lstStyle/>
          <a:p>
            <a:r>
              <a:rPr lang="en-US" dirty="0"/>
              <a:t>James A. Mannebach</a:t>
            </a:r>
          </a:p>
        </p:txBody>
      </p:sp>
      <p:pic>
        <p:nvPicPr>
          <p:cNvPr id="7" name="Picture Placeholder 6" descr="A person in a suit smiling&#10;&#10;AI-generated content may be incorrect.">
            <a:extLst>
              <a:ext uri="{FF2B5EF4-FFF2-40B4-BE49-F238E27FC236}">
                <a16:creationId xmlns:a16="http://schemas.microsoft.com/office/drawing/2014/main" id="{D7B38787-FF9A-8E8E-E200-D8FD8A4BF4D0}"/>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2110" t="-356" b="31035"/>
          <a:stretch>
            <a:fillRect/>
          </a:stretch>
        </p:blipFill>
        <p:spPr>
          <a:xfrm>
            <a:off x="838201" y="1275080"/>
            <a:ext cx="3642360" cy="4307840"/>
          </a:xfrm>
        </p:spPr>
      </p:pic>
      <p:sp>
        <p:nvSpPr>
          <p:cNvPr id="4" name="Slide Number Placeholder 3">
            <a:extLst>
              <a:ext uri="{FF2B5EF4-FFF2-40B4-BE49-F238E27FC236}">
                <a16:creationId xmlns:a16="http://schemas.microsoft.com/office/drawing/2014/main" id="{DA2559E6-0438-C7CC-E172-D690B3282360}"/>
              </a:ext>
            </a:extLst>
          </p:cNvPr>
          <p:cNvSpPr>
            <a:spLocks noGrp="1"/>
          </p:cNvSpPr>
          <p:nvPr>
            <p:ph type="sldNum" sz="quarter" idx="12"/>
          </p:nvPr>
        </p:nvSpPr>
        <p:spPr/>
        <p:txBody>
          <a:bodyPr/>
          <a:lstStyle/>
          <a:p>
            <a:fld id="{103DDDE4-7A87-1F49-9041-0D2451D302B4}" type="slidenum">
              <a:rPr lang="en-US" smtClean="0"/>
              <a:pPr/>
              <a:t>15</a:t>
            </a:fld>
            <a:endParaRPr lang="en-US" dirty="0"/>
          </a:p>
        </p:txBody>
      </p:sp>
      <p:sp>
        <p:nvSpPr>
          <p:cNvPr id="5" name="Subtitle 4">
            <a:extLst>
              <a:ext uri="{FF2B5EF4-FFF2-40B4-BE49-F238E27FC236}">
                <a16:creationId xmlns:a16="http://schemas.microsoft.com/office/drawing/2014/main" id="{AF41962B-322A-F915-EFC5-FC253643D60A}"/>
              </a:ext>
            </a:extLst>
          </p:cNvPr>
          <p:cNvSpPr>
            <a:spLocks noGrp="1"/>
          </p:cNvSpPr>
          <p:nvPr>
            <p:ph type="subTitle" idx="13"/>
          </p:nvPr>
        </p:nvSpPr>
        <p:spPr/>
        <p:txBody>
          <a:bodyPr/>
          <a:lstStyle/>
          <a:p>
            <a:r>
              <a:rPr lang="fr-CA" dirty="0"/>
              <a:t>Chef de la direction                                                              et président du conseil d’administration</a:t>
            </a:r>
          </a:p>
        </p:txBody>
      </p:sp>
    </p:spTree>
    <p:extLst>
      <p:ext uri="{BB962C8B-B14F-4D97-AF65-F5344CB8AC3E}">
        <p14:creationId xmlns:p14="http://schemas.microsoft.com/office/powerpoint/2010/main" val="3164464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93B8D-6BC9-7BA5-0D19-2CE3B45E33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4A26E5-E69E-CB1A-5CB1-3950166C9E89}"/>
              </a:ext>
            </a:extLst>
          </p:cNvPr>
          <p:cNvSpPr>
            <a:spLocks noGrp="1"/>
          </p:cNvSpPr>
          <p:nvPr>
            <p:ph type="title"/>
          </p:nvPr>
        </p:nvSpPr>
        <p:spPr>
          <a:xfrm>
            <a:off x="5191761" y="457200"/>
            <a:ext cx="6160454" cy="833120"/>
          </a:xfrm>
        </p:spPr>
        <p:txBody>
          <a:bodyPr/>
          <a:lstStyle/>
          <a:p>
            <a:r>
              <a:rPr lang="en-US" dirty="0"/>
              <a:t>En conclusion</a:t>
            </a:r>
            <a:br>
              <a:rPr lang="en-US" dirty="0"/>
            </a:br>
            <a:endParaRPr lang="en-US" sz="1600" dirty="0"/>
          </a:p>
        </p:txBody>
      </p:sp>
      <p:pic>
        <p:nvPicPr>
          <p:cNvPr id="7" name="Picture Placeholder 6">
            <a:extLst>
              <a:ext uri="{FF2B5EF4-FFF2-40B4-BE49-F238E27FC236}">
                <a16:creationId xmlns:a16="http://schemas.microsoft.com/office/drawing/2014/main" id="{B017F9E9-442D-3346-9623-667AFFEC209F}"/>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37212" r="10812"/>
          <a:stretch>
            <a:fillRect/>
          </a:stretch>
        </p:blipFill>
        <p:spPr>
          <a:xfrm>
            <a:off x="838200" y="457200"/>
            <a:ext cx="3932237" cy="5682341"/>
          </a:xfrm>
        </p:spPr>
      </p:pic>
      <p:sp>
        <p:nvSpPr>
          <p:cNvPr id="4" name="Text Placeholder 3">
            <a:extLst>
              <a:ext uri="{FF2B5EF4-FFF2-40B4-BE49-F238E27FC236}">
                <a16:creationId xmlns:a16="http://schemas.microsoft.com/office/drawing/2014/main" id="{BCFA644A-9EE0-5882-5AF9-9F25347272E7}"/>
              </a:ext>
            </a:extLst>
          </p:cNvPr>
          <p:cNvSpPr>
            <a:spLocks noGrp="1"/>
          </p:cNvSpPr>
          <p:nvPr>
            <p:ph type="body" sz="half" idx="2"/>
          </p:nvPr>
        </p:nvSpPr>
        <p:spPr>
          <a:xfrm>
            <a:off x="5191760" y="1361440"/>
            <a:ext cx="6797040" cy="4866640"/>
          </a:xfrm>
        </p:spPr>
        <p:txBody>
          <a:bodyPr>
            <a:normAutofit lnSpcReduction="10000"/>
          </a:bodyPr>
          <a:lstStyle/>
          <a:p>
            <a:pPr>
              <a:lnSpc>
                <a:spcPct val="110000"/>
              </a:lnSpc>
              <a:spcBef>
                <a:spcPts val="0"/>
              </a:spcBef>
            </a:pPr>
            <a:r>
              <a:rPr lang="fr-CA" b="1" kern="0" noProof="0" dirty="0"/>
              <a:t>Résultats financiers solides pour l'exercice 2025</a:t>
            </a:r>
          </a:p>
          <a:p>
            <a:pPr marL="360000" indent="-180000">
              <a:lnSpc>
                <a:spcPct val="110000"/>
              </a:lnSpc>
              <a:spcBef>
                <a:spcPts val="600"/>
              </a:spcBef>
              <a:buFont typeface="Arial" panose="020B0604020202020204" pitchFamily="34" charset="0"/>
              <a:buChar char="•"/>
            </a:pPr>
            <a:r>
              <a:rPr lang="fr-CA" sz="1800" kern="0" noProof="0" dirty="0"/>
              <a:t>Mise en œuvre améliorée et progression constante vers l’excellence opérationnelle</a:t>
            </a:r>
          </a:p>
          <a:p>
            <a:pPr>
              <a:lnSpc>
                <a:spcPct val="110000"/>
              </a:lnSpc>
              <a:spcBef>
                <a:spcPts val="1200"/>
              </a:spcBef>
            </a:pPr>
            <a:r>
              <a:rPr lang="fr-CA" b="1" kern="0" noProof="0" dirty="0"/>
              <a:t>Regard tourné vers l’avenir avec une vision plus affirmée</a:t>
            </a:r>
          </a:p>
          <a:p>
            <a:pPr marL="360000" indent="-180000">
              <a:lnSpc>
                <a:spcPct val="110000"/>
              </a:lnSpc>
              <a:spcBef>
                <a:spcPts val="600"/>
              </a:spcBef>
              <a:buFont typeface="Arial" panose="020B0604020202020204" pitchFamily="34" charset="0"/>
              <a:buChar char="•"/>
            </a:pPr>
            <a:r>
              <a:rPr lang="fr-CA" sz="1800" kern="0" noProof="0" dirty="0"/>
              <a:t>Animés par l’innovation et un esprit entrepreneurial</a:t>
            </a:r>
          </a:p>
          <a:p>
            <a:pPr>
              <a:lnSpc>
                <a:spcPct val="110000"/>
              </a:lnSpc>
              <a:spcBef>
                <a:spcPts val="1200"/>
              </a:spcBef>
            </a:pPr>
            <a:r>
              <a:rPr lang="fr-CA" b="1" kern="0" noProof="0" dirty="0"/>
              <a:t>Bien positionnée pour bénéficier de la dynamique des principaux marchés</a:t>
            </a:r>
          </a:p>
          <a:p>
            <a:pPr marL="360000" indent="-180000">
              <a:lnSpc>
                <a:spcPct val="110000"/>
              </a:lnSpc>
              <a:spcBef>
                <a:spcPts val="600"/>
              </a:spcBef>
              <a:buFont typeface="Arial" panose="020B0604020202020204" pitchFamily="34" charset="0"/>
              <a:buChar char="•"/>
            </a:pPr>
            <a:r>
              <a:rPr lang="fr-CA" sz="1800" kern="0" noProof="0" dirty="0"/>
              <a:t>Soutenu par une situation financière solide pour investir dans notre avenir</a:t>
            </a:r>
          </a:p>
          <a:p>
            <a:pPr>
              <a:lnSpc>
                <a:spcPct val="110000"/>
              </a:lnSpc>
              <a:spcBef>
                <a:spcPts val="1200"/>
              </a:spcBef>
            </a:pPr>
            <a:r>
              <a:rPr lang="fr-CA" b="1" kern="0" noProof="0" dirty="0"/>
              <a:t>Tirer parti de nos forces pour maximiser la croissance rentable et rétribuer les actionnaires</a:t>
            </a:r>
          </a:p>
          <a:p>
            <a:pPr marL="360000" indent="-180000">
              <a:lnSpc>
                <a:spcPct val="110000"/>
              </a:lnSpc>
              <a:spcBef>
                <a:spcPts val="600"/>
              </a:spcBef>
              <a:buFont typeface="Arial" panose="020B0604020202020204" pitchFamily="34" charset="0"/>
              <a:buChar char="•"/>
            </a:pPr>
            <a:r>
              <a:rPr lang="fr-CA" sz="1800" kern="0" noProof="0" dirty="0"/>
              <a:t>Grâce au travail acharné et à l’engagement de nos employés</a:t>
            </a:r>
          </a:p>
        </p:txBody>
      </p:sp>
      <p:sp>
        <p:nvSpPr>
          <p:cNvPr id="5" name="Slide Number Placeholder 4">
            <a:extLst>
              <a:ext uri="{FF2B5EF4-FFF2-40B4-BE49-F238E27FC236}">
                <a16:creationId xmlns:a16="http://schemas.microsoft.com/office/drawing/2014/main" id="{7C097A16-3C33-D709-C46A-28DC1B58D501}"/>
              </a:ext>
            </a:extLst>
          </p:cNvPr>
          <p:cNvSpPr>
            <a:spLocks noGrp="1"/>
          </p:cNvSpPr>
          <p:nvPr>
            <p:ph type="sldNum" sz="quarter" idx="12"/>
          </p:nvPr>
        </p:nvSpPr>
        <p:spPr/>
        <p:txBody>
          <a:bodyPr/>
          <a:lstStyle/>
          <a:p>
            <a:fld id="{103DDDE4-7A87-1F49-9041-0D2451D302B4}" type="slidenum">
              <a:rPr lang="en-US" smtClean="0"/>
              <a:pPr/>
              <a:t>16</a:t>
            </a:fld>
            <a:endParaRPr lang="en-US" dirty="0"/>
          </a:p>
        </p:txBody>
      </p:sp>
    </p:spTree>
    <p:extLst>
      <p:ext uri="{BB962C8B-B14F-4D97-AF65-F5344CB8AC3E}">
        <p14:creationId xmlns:p14="http://schemas.microsoft.com/office/powerpoint/2010/main" val="1388751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F3370-BD04-141A-7A1F-1F5ECE4915F7}"/>
              </a:ext>
            </a:extLst>
          </p:cNvPr>
          <p:cNvSpPr>
            <a:spLocks noGrp="1"/>
          </p:cNvSpPr>
          <p:nvPr>
            <p:ph type="title"/>
          </p:nvPr>
        </p:nvSpPr>
        <p:spPr/>
        <p:txBody>
          <a:bodyPr/>
          <a:lstStyle/>
          <a:p>
            <a:r>
              <a:rPr lang="fr-CA" noProof="0"/>
              <a:t>Annexe</a:t>
            </a:r>
          </a:p>
        </p:txBody>
      </p:sp>
      <p:pic>
        <p:nvPicPr>
          <p:cNvPr id="6" name="Picture Placeholder 5">
            <a:extLst>
              <a:ext uri="{FF2B5EF4-FFF2-40B4-BE49-F238E27FC236}">
                <a16:creationId xmlns:a16="http://schemas.microsoft.com/office/drawing/2014/main" id="{97BFBC76-E1A8-7B72-E24B-8FC4F2E82039}"/>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6328" r="5408" b="4834"/>
          <a:stretch>
            <a:fillRect/>
          </a:stretch>
        </p:blipFill>
        <p:spPr>
          <a:xfrm>
            <a:off x="0" y="0"/>
            <a:ext cx="4770437" cy="6858000"/>
          </a:xfrm>
        </p:spPr>
      </p:pic>
      <p:sp>
        <p:nvSpPr>
          <p:cNvPr id="4" name="Text Placeholder 3">
            <a:extLst>
              <a:ext uri="{FF2B5EF4-FFF2-40B4-BE49-F238E27FC236}">
                <a16:creationId xmlns:a16="http://schemas.microsoft.com/office/drawing/2014/main" id="{20E32159-BD23-ACC5-2D78-0566F6A03D6E}"/>
              </a:ext>
            </a:extLst>
          </p:cNvPr>
          <p:cNvSpPr>
            <a:spLocks noGrp="1"/>
          </p:cNvSpPr>
          <p:nvPr>
            <p:ph type="body" sz="quarter" idx="10"/>
          </p:nvPr>
        </p:nvSpPr>
        <p:spPr/>
        <p:txBody>
          <a:bodyPr/>
          <a:lstStyle/>
          <a:p>
            <a:r>
              <a:rPr lang="fr-CA" noProof="0"/>
              <a:t>Informations supplémentaires</a:t>
            </a:r>
          </a:p>
        </p:txBody>
      </p:sp>
    </p:spTree>
    <p:extLst>
      <p:ext uri="{BB962C8B-B14F-4D97-AF65-F5344CB8AC3E}">
        <p14:creationId xmlns:p14="http://schemas.microsoft.com/office/powerpoint/2010/main" val="981650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023A-5791-C2EE-4AEA-8611D8FCF635}"/>
              </a:ext>
            </a:extLst>
          </p:cNvPr>
          <p:cNvSpPr>
            <a:spLocks noGrp="1"/>
          </p:cNvSpPr>
          <p:nvPr>
            <p:ph type="title"/>
          </p:nvPr>
        </p:nvSpPr>
        <p:spPr>
          <a:xfrm>
            <a:off x="838200" y="365126"/>
            <a:ext cx="10515600" cy="577082"/>
          </a:xfrm>
        </p:spPr>
        <p:txBody>
          <a:bodyPr>
            <a:normAutofit fontScale="90000"/>
          </a:bodyPr>
          <a:lstStyle/>
          <a:p>
            <a:r>
              <a:rPr lang="fr-CA" dirty="0"/>
              <a:t>Mesures hors IFRS et mesures financières supplémentaires</a:t>
            </a:r>
            <a:endParaRPr lang="en-US" dirty="0"/>
          </a:p>
        </p:txBody>
      </p:sp>
      <p:sp>
        <p:nvSpPr>
          <p:cNvPr id="4" name="Slide Number Placeholder 3">
            <a:extLst>
              <a:ext uri="{FF2B5EF4-FFF2-40B4-BE49-F238E27FC236}">
                <a16:creationId xmlns:a16="http://schemas.microsoft.com/office/drawing/2014/main" id="{BD7BAA89-E4E2-BA8A-C2D0-8F465D0195AC}"/>
              </a:ext>
            </a:extLst>
          </p:cNvPr>
          <p:cNvSpPr>
            <a:spLocks noGrp="1"/>
          </p:cNvSpPr>
          <p:nvPr>
            <p:ph type="sldNum" sz="quarter" idx="12"/>
          </p:nvPr>
        </p:nvSpPr>
        <p:spPr/>
        <p:txBody>
          <a:bodyPr/>
          <a:lstStyle/>
          <a:p>
            <a:fld id="{103DDDE4-7A87-1F49-9041-0D2451D302B4}" type="slidenum">
              <a:rPr lang="en-US" smtClean="0"/>
              <a:pPr/>
              <a:t>18</a:t>
            </a:fld>
            <a:endParaRPr lang="en-US" dirty="0"/>
          </a:p>
        </p:txBody>
      </p:sp>
      <p:sp>
        <p:nvSpPr>
          <p:cNvPr id="3" name="TextBox 2">
            <a:extLst>
              <a:ext uri="{FF2B5EF4-FFF2-40B4-BE49-F238E27FC236}">
                <a16:creationId xmlns:a16="http://schemas.microsoft.com/office/drawing/2014/main" id="{ED127697-0A98-F046-606A-3793220BB8D7}"/>
              </a:ext>
            </a:extLst>
          </p:cNvPr>
          <p:cNvSpPr txBox="1"/>
          <p:nvPr/>
        </p:nvSpPr>
        <p:spPr>
          <a:xfrm>
            <a:off x="7050509" y="1118731"/>
            <a:ext cx="4836696" cy="5301451"/>
          </a:xfrm>
          <a:prstGeom prst="rect">
            <a:avLst/>
          </a:prstGeom>
          <a:noFill/>
        </p:spPr>
        <p:txBody>
          <a:bodyPr wrap="square" rtlCol="0">
            <a:spAutoFit/>
          </a:bodyPr>
          <a:lstStyle/>
          <a:p>
            <a:pPr algn="just">
              <a:spcBef>
                <a:spcPts val="500"/>
              </a:spcBef>
              <a:tabLst>
                <a:tab pos="457200" algn="l"/>
                <a:tab pos="3086100" algn="dec"/>
                <a:tab pos="4000500" algn="dec"/>
                <a:tab pos="4914900" algn="dec"/>
              </a:tabLst>
            </a:pPr>
            <a:r>
              <a:rPr lang="fr-CA" sz="950" b="1" noProof="0">
                <a:effectLst/>
                <a:latin typeface="Arial" panose="020B0604020202020204" pitchFamily="34" charset="0"/>
                <a:ea typeface="Times New Roman" panose="02020603050405020304" pitchFamily="18" charset="0"/>
              </a:rPr>
              <a:t>Mesures hors IFRS</a:t>
            </a:r>
          </a:p>
          <a:p>
            <a:pPr algn="just">
              <a:spcBef>
                <a:spcPts val="500"/>
              </a:spcBef>
              <a:tabLst>
                <a:tab pos="457200" algn="l"/>
                <a:tab pos="3086100" algn="dec"/>
                <a:tab pos="4000500" algn="dec"/>
                <a:tab pos="4914900" algn="dec"/>
              </a:tabLst>
            </a:pPr>
            <a:r>
              <a:rPr lang="fr-CA" sz="950" b="0" noProof="0" dirty="0">
                <a:effectLst/>
                <a:latin typeface="Arial" panose="020B0604020202020204" pitchFamily="34" charset="0"/>
                <a:ea typeface="Times New Roman" panose="02020603050405020304" pitchFamily="18" charset="0"/>
                <a:cs typeface="Arial" panose="020B0604020202020204" pitchFamily="34" charset="0"/>
              </a:rPr>
              <a:t>Les termes « résultat net ajusté » et « perte nette ajustée » s’entendent du résultat net ou de la perte nette attribuable aux actions à droit de vote subalterne et aux actions à droit de vote multiple majoré(e) d’ajustements, déduction faite de l’impôt sur le résultat, pour les frais de restructuration et les coûts liés à la transaction proposée. Le résultat net ajusté (la perte nette ajustée) par action s’obtient en divisant le résultat net ajusté (la perte nette ajustée) par le nombre total d’actions à droit de vote subalterne et d’actions à droit de vote multiple. Les énoncés prospectifs contenus dans le présent document sont formulés expressément sous réserve de cette mise en garde. </a:t>
            </a:r>
          </a:p>
          <a:p>
            <a:pPr algn="just">
              <a:spcBef>
                <a:spcPts val="500"/>
              </a:spcBef>
              <a:tabLst>
                <a:tab pos="457200" algn="l"/>
                <a:tab pos="3086100" algn="dec"/>
                <a:tab pos="4000500" algn="dec"/>
                <a:tab pos="4914900" algn="dec"/>
              </a:tabLst>
            </a:pPr>
            <a:r>
              <a:rPr lang="fr-CA" sz="950" b="0" noProof="0" dirty="0">
                <a:effectLst/>
                <a:latin typeface="Arial" panose="020B0604020202020204" pitchFamily="34" charset="0"/>
                <a:ea typeface="Times New Roman" panose="02020603050405020304" pitchFamily="18" charset="0"/>
                <a:cs typeface="Arial" panose="020B0604020202020204" pitchFamily="34" charset="0"/>
              </a:rPr>
              <a:t>Le terme « BAIIA » s’entend du résultat net ajusté majoré de l’amortissement des immobilisations corporelles, de l’amortissement des immobilisations incorporelles, du montant net des charges financières et de la provision pour charge d’impôt sur le résultat. Le terme « BAIIA ajusté » s’entend du BAIIA majoré d’ajustements pour les frais de restructuration et les coûts liés à la transaction proposée. Les énoncés prospectifs contenus dans le présent document sont formulés expressément sous réserve de cette mise en garde. </a:t>
            </a:r>
            <a:r>
              <a:rPr lang="fr-CA" sz="950" b="0" noProof="0" dirty="0">
                <a:effectLst/>
                <a:latin typeface="Arial" panose="020B0604020202020204" pitchFamily="34" charset="0"/>
                <a:ea typeface="Times New Roman" panose="02020603050405020304" pitchFamily="18" charset="0"/>
              </a:rPr>
              <a:t> </a:t>
            </a:r>
          </a:p>
          <a:p>
            <a:pPr algn="just">
              <a:spcBef>
                <a:spcPts val="500"/>
              </a:spcBef>
              <a:tabLst>
                <a:tab pos="457200" algn="l"/>
                <a:tab pos="3086100" algn="dec"/>
                <a:tab pos="4000500" algn="dec"/>
                <a:tab pos="4914900" algn="dec"/>
              </a:tabLst>
            </a:pPr>
            <a:r>
              <a:rPr lang="fr-CA" sz="950" b="1" noProof="0" dirty="0">
                <a:latin typeface="Arial" panose="020B0604020202020204" pitchFamily="34" charset="0"/>
                <a:ea typeface="Times New Roman" panose="02020603050405020304" pitchFamily="18" charset="0"/>
              </a:rPr>
              <a:t>Mesures financières supplémentaires</a:t>
            </a:r>
          </a:p>
          <a:p>
            <a:pPr algn="just">
              <a:spcBef>
                <a:spcPts val="500"/>
              </a:spcBef>
              <a:tabLst>
                <a:tab pos="457200" algn="l"/>
                <a:tab pos="3086100" algn="dec"/>
                <a:tab pos="4000500" algn="dec"/>
                <a:tab pos="4914900" algn="dec"/>
              </a:tabLst>
            </a:pPr>
            <a:r>
              <a:rPr lang="fr-CA" sz="950" noProof="0" dirty="0">
                <a:latin typeface="Arial" panose="020B0604020202020204" pitchFamily="34" charset="0"/>
                <a:ea typeface="Times New Roman" panose="02020603050405020304" pitchFamily="18" charset="0"/>
              </a:rPr>
              <a:t>Les termes « nouvelles commandes nettes » et « nouvelles commandes » s’entendent des commandes fermes, déduction faite des annulations, comptabilisées par la Société au cours d’une période déterminée. Les fluctuations des taux de change ont une incidence sur le montant des nouvelles commandes au cours d’une période donnée. La mesure fournit une indication de la performance des activités de vente de la Société pour une période déterminée et donne une idée du chiffre d’affaires futur et des flux de trésorerie que généreront ces commandes.  </a:t>
            </a:r>
          </a:p>
          <a:p>
            <a:pPr algn="just">
              <a:spcBef>
                <a:spcPts val="500"/>
              </a:spcBef>
              <a:tabLst>
                <a:tab pos="457200" algn="l"/>
                <a:tab pos="3086100" algn="dec"/>
                <a:tab pos="4000500" algn="dec"/>
                <a:tab pos="4914900" algn="dec"/>
              </a:tabLst>
            </a:pPr>
            <a:r>
              <a:rPr lang="fr-CA" sz="950" noProof="0" dirty="0">
                <a:latin typeface="Arial" panose="020B0604020202020204" pitchFamily="34" charset="0"/>
                <a:ea typeface="Times New Roman" panose="02020603050405020304" pitchFamily="18" charset="0"/>
              </a:rPr>
              <a:t>Le terme « carnet de commandes » s’entend du cumul de toutes les nouvelles commandes prises en charge par la Société et restant à livrer. Les fluctuations des taux de change ont une incidence sur le montant du carnet de commandes de la Société au cours d’une période donnée. La mesure fournit une indication des défis opérationnels auxquels la Société devra faire face et donne une idée du chiffre d’affaires futur et des flux de trésorerie que généreront ces commandes.  </a:t>
            </a:r>
          </a:p>
          <a:p>
            <a:pPr algn="just">
              <a:spcBef>
                <a:spcPts val="500"/>
              </a:spcBef>
              <a:tabLst>
                <a:tab pos="457200" algn="l"/>
                <a:tab pos="3086100" algn="dec"/>
                <a:tab pos="4000500" algn="dec"/>
                <a:tab pos="4914900" algn="dec"/>
              </a:tabLst>
            </a:pPr>
            <a:r>
              <a:rPr lang="fr-CA" sz="950" noProof="0" dirty="0">
                <a:latin typeface="Arial" panose="020B0604020202020204" pitchFamily="34" charset="0"/>
                <a:ea typeface="Times New Roman" panose="02020603050405020304" pitchFamily="18" charset="0"/>
              </a:rPr>
              <a:t>Le « ratio commandes/chiffre d’affaires » s’obtient en divisant les nouvelles commandes par le chiffre d’affaires. La mesure fournit une indication de la performance et des perspectives de la Société pour une période déterminée.</a:t>
            </a:r>
          </a:p>
        </p:txBody>
      </p:sp>
      <p:pic>
        <p:nvPicPr>
          <p:cNvPr id="6" name="Picture 5">
            <a:extLst>
              <a:ext uri="{FF2B5EF4-FFF2-40B4-BE49-F238E27FC236}">
                <a16:creationId xmlns:a16="http://schemas.microsoft.com/office/drawing/2014/main" id="{5B563CDC-D990-E157-AC8A-72E61BEFFC55}"/>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6208" y="1130763"/>
            <a:ext cx="5627833" cy="5029068"/>
          </a:xfrm>
          <a:prstGeom prst="rect">
            <a:avLst/>
          </a:prstGeom>
        </p:spPr>
      </p:pic>
    </p:spTree>
    <p:extLst>
      <p:ext uri="{BB962C8B-B14F-4D97-AF65-F5344CB8AC3E}">
        <p14:creationId xmlns:p14="http://schemas.microsoft.com/office/powerpoint/2010/main" val="370622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248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DA945-C03B-744E-9679-48F69A3874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5EA93F-3EF8-D67C-1971-DCD59DD33D22}"/>
              </a:ext>
            </a:extLst>
          </p:cNvPr>
          <p:cNvSpPr>
            <a:spLocks noGrp="1"/>
          </p:cNvSpPr>
          <p:nvPr>
            <p:ph type="title"/>
          </p:nvPr>
        </p:nvSpPr>
        <p:spPr/>
        <p:txBody>
          <a:bodyPr/>
          <a:lstStyle/>
          <a:p>
            <a:r>
              <a:rPr lang="fr-CA" noProof="0"/>
              <a:t>Avis de non-responsabilité</a:t>
            </a:r>
          </a:p>
        </p:txBody>
      </p:sp>
      <p:sp>
        <p:nvSpPr>
          <p:cNvPr id="3" name="Content Placeholder 2">
            <a:extLst>
              <a:ext uri="{FF2B5EF4-FFF2-40B4-BE49-F238E27FC236}">
                <a16:creationId xmlns:a16="http://schemas.microsoft.com/office/drawing/2014/main" id="{D007947D-1E6C-9596-16E3-54A1BCBA8F8D}"/>
              </a:ext>
            </a:extLst>
          </p:cNvPr>
          <p:cNvSpPr>
            <a:spLocks noGrp="1"/>
          </p:cNvSpPr>
          <p:nvPr>
            <p:ph idx="1"/>
          </p:nvPr>
        </p:nvSpPr>
        <p:spPr/>
        <p:txBody>
          <a:bodyPr>
            <a:noAutofit/>
          </a:bodyPr>
          <a:lstStyle/>
          <a:p>
            <a:pPr marL="0" indent="0" algn="just">
              <a:lnSpc>
                <a:spcPct val="120000"/>
              </a:lnSpc>
              <a:spcBef>
                <a:spcPts val="500"/>
              </a:spcBef>
              <a:buNone/>
            </a:pPr>
            <a:r>
              <a:rPr lang="fr-CA" sz="1000" noProof="1">
                <a:cs typeface="Calibri" panose="020F0502020204030204" pitchFamily="34" charset="0"/>
              </a:rPr>
              <a:t>La présentation qui suit est une analyse des résultats d’exploitation consolidés et de la situation financière consolidée de Velan inc. (la « Société ») pour l’exercice clos le 28 février 2025. Cette présentation doit être lue à la lumière des états financiers consolidés audités de la Société pour les exercices clos les 28 février 2025 et 29 février 2024. Les états financiers consolidés de la Société ont été dressés conformément aux Normes internationales d’information financière publiées par l’International Accounting Standards Board (les « IFRS »). Les principales méthodes comptables conformément auxquelles ces états financiers consolidés ont été dressés sont présentées à la note 2 des états financiers consolidés audités de la Société. L’ensemble des opérations et des soldes libellés en monnaies étrangères ont été convertis en dollars américains, monnaie de présentation de la Société. La présentation a été révisée par le conseil d’administration de la Société le 10 juillet 2025. D’autres documents d’information de la Société, notamment la notice annuelle et la circulaire de sollicitation de procurations, peuvent être consultés sur SEDAR+, au </a:t>
            </a:r>
            <a:r>
              <a:rPr lang="fr-CA" sz="1000" b="1" u="sng" noProof="1">
                <a:solidFill>
                  <a:srgbClr val="0068A6"/>
                </a:solidFill>
                <a:cs typeface="Calibri" panose="020F0502020204030204" pitchFamily="34" charset="0"/>
              </a:rPr>
              <a:t>www.sedarplus.ca</a:t>
            </a:r>
            <a:r>
              <a:rPr lang="fr-CA" sz="1000" noProof="1">
                <a:cs typeface="Calibri" panose="020F0502020204030204" pitchFamily="34" charset="0"/>
              </a:rPr>
              <a:t>. </a:t>
            </a:r>
          </a:p>
          <a:p>
            <a:pPr marL="0" indent="0" algn="just">
              <a:lnSpc>
                <a:spcPct val="120000"/>
              </a:lnSpc>
              <a:spcBef>
                <a:spcPts val="1200"/>
              </a:spcBef>
              <a:buNone/>
            </a:pPr>
            <a:r>
              <a:rPr lang="fr-CA" sz="1000" b="1" noProof="1">
                <a:cs typeface="Calibri" panose="020F0502020204030204" pitchFamily="34" charset="0"/>
              </a:rPr>
              <a:t>MESURES HORS IFRS ET MESURES FINANCIÈRES SUPPLÉMENTAIRES</a:t>
            </a:r>
          </a:p>
          <a:p>
            <a:pPr marL="0" indent="0" algn="just">
              <a:lnSpc>
                <a:spcPct val="120000"/>
              </a:lnSpc>
              <a:spcBef>
                <a:spcPts val="300"/>
              </a:spcBef>
              <a:buNone/>
            </a:pPr>
            <a:r>
              <a:rPr lang="fr-CA" sz="1000" noProof="1">
                <a:cs typeface="Calibri" panose="020F0502020204030204" pitchFamily="34" charset="0"/>
              </a:rPr>
              <a:t>Dans cette présentation, la Société utilise des mesures de la performance et de la situation financière qui ne sont pas définies par les IFRS</a:t>
            </a:r>
            <a:br>
              <a:rPr lang="fr-CA" sz="1000" noProof="1">
                <a:cs typeface="Calibri" panose="020F0502020204030204" pitchFamily="34" charset="0"/>
              </a:rPr>
            </a:br>
            <a:r>
              <a:rPr lang="fr-CA" sz="1000" noProof="1">
                <a:cs typeface="Calibri" panose="020F0502020204030204" pitchFamily="34" charset="0"/>
              </a:rPr>
              <a:t>(les « mesures hors IFRS ») et qui sont par conséquent peu susceptibles d’être comparables à des mesures similaires présentées par d’autres sociétés. Ces mesures, que la direction utilise pour évaluer les résultats d’exploitation et la situation financière de la Société, ont été rapprochées des mesures de la performance définies par les IFRS. Les rapprochements sont présentés à la fin de cette présentation. La Société utilise également des mesures financières supplémentaires, qui sont définies à la fin de cette présentation. </a:t>
            </a:r>
          </a:p>
          <a:p>
            <a:pPr marL="0" indent="0" algn="just">
              <a:lnSpc>
                <a:spcPct val="120000"/>
              </a:lnSpc>
              <a:spcBef>
                <a:spcPts val="1200"/>
              </a:spcBef>
              <a:buNone/>
            </a:pPr>
            <a:r>
              <a:rPr lang="fr-CA" sz="1000" b="1" noProof="1">
                <a:cs typeface="Calibri" panose="020F0502020204030204" pitchFamily="34" charset="0"/>
              </a:rPr>
              <a:t>INFORMATION PROSPECTIVE</a:t>
            </a:r>
          </a:p>
          <a:p>
            <a:pPr marL="0" indent="0" algn="just">
              <a:lnSpc>
                <a:spcPct val="120000"/>
              </a:lnSpc>
              <a:spcBef>
                <a:spcPts val="300"/>
              </a:spcBef>
              <a:buNone/>
            </a:pPr>
            <a:r>
              <a:rPr lang="fr-CA" sz="1000" noProof="1">
                <a:cs typeface="Calibri" panose="020F0502020204030204" pitchFamily="34" charset="0"/>
              </a:rPr>
              <a:t>Cette présentation peut inclure des énoncés prospectifs, qui contiennent généralement des mots comme « croire », « anticiper », « planifier », </a:t>
            </a:r>
            <a:br>
              <a:rPr lang="fr-CA" sz="1000" noProof="1">
                <a:cs typeface="Calibri" panose="020F0502020204030204" pitchFamily="34" charset="0"/>
              </a:rPr>
            </a:br>
            <a:r>
              <a:rPr lang="fr-CA" sz="1000" noProof="1">
                <a:cs typeface="Calibri" panose="020F0502020204030204" pitchFamily="34" charset="0"/>
              </a:rPr>
              <a:t>« prévoir », « avoir l’intention de », « continuer » ou « estimer » pouvant être utilisés au conditionnel ou au futur, ou la forme négative de ces termes, leurs variations ou une terminologie semblable, qui comportent tous des risques et des incertitudes. Ces risques et incertitudes sont présentés dans les documents déposés par la Société auprès des commissions des valeurs mobilières compétentes. Bien que ces énoncés soient fondés sur les hypothèses de la direction concernant les tendances historiques, les conditions actuelles et les faits nouveaux futurs prévus, ainsi que sur d’autres facteurs qui, selon elle, sont raisonnables et appropriés dans les circonstances, aucun énoncé prospectif ne peut être garanti et les résultats réels futurs peuvent différer sensiblement de ceux qui sont exprimés dans les présentes. La Société rejette toute intention ou obligation de mettre à jour ou de réviser un énoncé prospectif contenu dans cette présentation, que ce soit à la lumière de nouveaux renseignements, d’événements futurs ou autrement, à moins d’y être obligée par la législation en valeurs mobilières applicable. Les énoncés prospectifs contenus dans cette présentation sont formulés expressément sous réserve de cette mise en garde.</a:t>
            </a:r>
          </a:p>
        </p:txBody>
      </p:sp>
      <p:sp>
        <p:nvSpPr>
          <p:cNvPr id="4" name="Slide Number Placeholder 3">
            <a:extLst>
              <a:ext uri="{FF2B5EF4-FFF2-40B4-BE49-F238E27FC236}">
                <a16:creationId xmlns:a16="http://schemas.microsoft.com/office/drawing/2014/main" id="{9F3987EC-9D4F-60DF-3C06-9F4F466588F5}"/>
              </a:ext>
            </a:extLst>
          </p:cNvPr>
          <p:cNvSpPr>
            <a:spLocks noGrp="1"/>
          </p:cNvSpPr>
          <p:nvPr>
            <p:ph type="sldNum" sz="quarter" idx="12"/>
          </p:nvPr>
        </p:nvSpPr>
        <p:spPr/>
        <p:txBody>
          <a:bodyPr/>
          <a:lstStyle/>
          <a:p>
            <a:fld id="{103DDDE4-7A87-1F49-9041-0D2451D302B4}" type="slidenum">
              <a:rPr lang="en-US" smtClean="0"/>
              <a:pPr/>
              <a:t>2</a:t>
            </a:fld>
            <a:endParaRPr lang="en-US" dirty="0"/>
          </a:p>
        </p:txBody>
      </p:sp>
    </p:spTree>
    <p:extLst>
      <p:ext uri="{BB962C8B-B14F-4D97-AF65-F5344CB8AC3E}">
        <p14:creationId xmlns:p14="http://schemas.microsoft.com/office/powerpoint/2010/main" val="11357766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E65A9-91DD-529C-D646-85A80875CB5D}"/>
              </a:ext>
            </a:extLst>
          </p:cNvPr>
          <p:cNvSpPr>
            <a:spLocks noGrp="1"/>
          </p:cNvSpPr>
          <p:nvPr>
            <p:ph type="title"/>
          </p:nvPr>
        </p:nvSpPr>
        <p:spPr/>
        <p:txBody>
          <a:bodyPr/>
          <a:lstStyle/>
          <a:p>
            <a:r>
              <a:rPr lang="en-US" dirty="0"/>
              <a:t>James A. Mannebach</a:t>
            </a:r>
          </a:p>
        </p:txBody>
      </p:sp>
      <p:pic>
        <p:nvPicPr>
          <p:cNvPr id="7" name="Picture Placeholder 6" descr="A person in a suit smiling&#10;&#10;AI-generated content may be incorrect.">
            <a:extLst>
              <a:ext uri="{FF2B5EF4-FFF2-40B4-BE49-F238E27FC236}">
                <a16:creationId xmlns:a16="http://schemas.microsoft.com/office/drawing/2014/main" id="{B644EA13-A246-0580-911C-0565F9D89487}"/>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2110" t="-356" b="31035"/>
          <a:stretch>
            <a:fillRect/>
          </a:stretch>
        </p:blipFill>
        <p:spPr>
          <a:xfrm>
            <a:off x="838201" y="1275080"/>
            <a:ext cx="3642360" cy="4307840"/>
          </a:xfrm>
        </p:spPr>
      </p:pic>
      <p:sp>
        <p:nvSpPr>
          <p:cNvPr id="4" name="Slide Number Placeholder 3">
            <a:extLst>
              <a:ext uri="{FF2B5EF4-FFF2-40B4-BE49-F238E27FC236}">
                <a16:creationId xmlns:a16="http://schemas.microsoft.com/office/drawing/2014/main" id="{FFA32239-93B9-9AE2-3A95-D47E1EEA87BE}"/>
              </a:ext>
            </a:extLst>
          </p:cNvPr>
          <p:cNvSpPr>
            <a:spLocks noGrp="1"/>
          </p:cNvSpPr>
          <p:nvPr>
            <p:ph type="sldNum" sz="quarter" idx="12"/>
          </p:nvPr>
        </p:nvSpPr>
        <p:spPr/>
        <p:txBody>
          <a:bodyPr/>
          <a:lstStyle/>
          <a:p>
            <a:fld id="{103DDDE4-7A87-1F49-9041-0D2451D302B4}" type="slidenum">
              <a:rPr lang="en-US" smtClean="0"/>
              <a:pPr/>
              <a:t>3</a:t>
            </a:fld>
            <a:endParaRPr lang="en-US" dirty="0"/>
          </a:p>
        </p:txBody>
      </p:sp>
      <p:sp>
        <p:nvSpPr>
          <p:cNvPr id="5" name="Subtitle 4">
            <a:extLst>
              <a:ext uri="{FF2B5EF4-FFF2-40B4-BE49-F238E27FC236}">
                <a16:creationId xmlns:a16="http://schemas.microsoft.com/office/drawing/2014/main" id="{80CDF5AF-19B9-FB7E-9021-1AD377D24ADD}"/>
              </a:ext>
            </a:extLst>
          </p:cNvPr>
          <p:cNvSpPr>
            <a:spLocks noGrp="1"/>
          </p:cNvSpPr>
          <p:nvPr>
            <p:ph type="subTitle" idx="13"/>
          </p:nvPr>
        </p:nvSpPr>
        <p:spPr/>
        <p:txBody>
          <a:bodyPr/>
          <a:lstStyle/>
          <a:p>
            <a:r>
              <a:rPr lang="fr-CA" dirty="0"/>
              <a:t>Chef de la direction                                                              et président du conseil d’administration</a:t>
            </a:r>
          </a:p>
        </p:txBody>
      </p:sp>
    </p:spTree>
    <p:extLst>
      <p:ext uri="{BB962C8B-B14F-4D97-AF65-F5344CB8AC3E}">
        <p14:creationId xmlns:p14="http://schemas.microsoft.com/office/powerpoint/2010/main" val="102017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D2C4-5E28-4FBF-2043-1C69F44BB693}"/>
              </a:ext>
            </a:extLst>
          </p:cNvPr>
          <p:cNvSpPr>
            <a:spLocks noGrp="1"/>
          </p:cNvSpPr>
          <p:nvPr>
            <p:ph type="title"/>
          </p:nvPr>
        </p:nvSpPr>
        <p:spPr>
          <a:xfrm>
            <a:off x="4958080" y="365125"/>
            <a:ext cx="6395720" cy="572443"/>
          </a:xfrm>
        </p:spPr>
        <p:txBody>
          <a:bodyPr>
            <a:normAutofit/>
          </a:bodyPr>
          <a:lstStyle/>
          <a:p>
            <a:r>
              <a:rPr lang="en-US" dirty="0" err="1"/>
              <a:t>Survol</a:t>
            </a:r>
            <a:r>
              <a:rPr lang="en-US" dirty="0"/>
              <a:t> de </a:t>
            </a:r>
            <a:r>
              <a:rPr lang="en-US" dirty="0" err="1"/>
              <a:t>l’exercice</a:t>
            </a:r>
            <a:r>
              <a:rPr lang="en-US" dirty="0"/>
              <a:t> 2025</a:t>
            </a:r>
          </a:p>
        </p:txBody>
      </p:sp>
      <p:sp>
        <p:nvSpPr>
          <p:cNvPr id="3" name="Content Placeholder 2">
            <a:extLst>
              <a:ext uri="{FF2B5EF4-FFF2-40B4-BE49-F238E27FC236}">
                <a16:creationId xmlns:a16="http://schemas.microsoft.com/office/drawing/2014/main" id="{CECB6370-3D54-D71E-9B2F-11C433D87CCA}"/>
              </a:ext>
            </a:extLst>
          </p:cNvPr>
          <p:cNvSpPr>
            <a:spLocks noGrp="1"/>
          </p:cNvSpPr>
          <p:nvPr>
            <p:ph idx="1"/>
          </p:nvPr>
        </p:nvSpPr>
        <p:spPr>
          <a:xfrm>
            <a:off x="4958080" y="1109611"/>
            <a:ext cx="7233920" cy="5349977"/>
          </a:xfrm>
        </p:spPr>
        <p:txBody>
          <a:bodyPr>
            <a:normAutofit/>
          </a:bodyPr>
          <a:lstStyle/>
          <a:p>
            <a:pPr marL="0" indent="0">
              <a:lnSpc>
                <a:spcPct val="100000"/>
              </a:lnSpc>
              <a:buNone/>
            </a:pPr>
            <a:r>
              <a:rPr lang="fr-CA" b="1" noProof="0" dirty="0"/>
              <a:t>Faits saillants financiers</a:t>
            </a:r>
          </a:p>
          <a:p>
            <a:pPr marL="360000" lvl="1" indent="-180000">
              <a:lnSpc>
                <a:spcPct val="100000"/>
              </a:lnSpc>
              <a:spcBef>
                <a:spcPts val="600"/>
              </a:spcBef>
            </a:pPr>
            <a:r>
              <a:rPr lang="fr-CA" sz="1600" noProof="0" dirty="0"/>
              <a:t>Chiffre d'affaires des activités poursuivies a atteint 295,2 M$, en hausse de 14,1 % par rapport à l’exercice précédent</a:t>
            </a:r>
          </a:p>
          <a:p>
            <a:pPr marL="360000" lvl="1" indent="-180000">
              <a:lnSpc>
                <a:spcPct val="100000"/>
              </a:lnSpc>
              <a:spcBef>
                <a:spcPts val="600"/>
              </a:spcBef>
            </a:pPr>
            <a:r>
              <a:rPr lang="fr-CA" sz="1600" noProof="0" dirty="0"/>
              <a:t>Amélioration de la marge brute en pourcentage des ventes de 770 points de base, pour atteindre 28,8 %</a:t>
            </a:r>
          </a:p>
          <a:p>
            <a:pPr marL="360000" lvl="1" indent="-180000">
              <a:lnSpc>
                <a:spcPct val="100000"/>
              </a:lnSpc>
              <a:spcBef>
                <a:spcPts val="600"/>
              </a:spcBef>
            </a:pPr>
            <a:r>
              <a:rPr lang="fr-CA" sz="1600" noProof="0" dirty="0"/>
              <a:t>BAIIA ajusté</a:t>
            </a:r>
            <a:r>
              <a:rPr lang="fr-CA" sz="1600" baseline="30000" noProof="0" dirty="0"/>
              <a:t>1</a:t>
            </a:r>
            <a:r>
              <a:rPr lang="fr-CA" sz="1600" noProof="0" dirty="0"/>
              <a:t> des activités poursuivies de 27,5 M$ contre 2,1 M$ en 2024</a:t>
            </a:r>
          </a:p>
          <a:p>
            <a:pPr marL="360000" lvl="1" indent="-180000">
              <a:lnSpc>
                <a:spcPct val="100000"/>
              </a:lnSpc>
              <a:spcBef>
                <a:spcPts val="600"/>
              </a:spcBef>
            </a:pPr>
            <a:r>
              <a:rPr lang="fr-CA" sz="1600" noProof="0" dirty="0"/>
              <a:t>Flux de trésorerie liés aux activités d'exploitation ont atteint 26,5 M$, contre 12,5 M$ en 2024</a:t>
            </a:r>
          </a:p>
          <a:p>
            <a:pPr marL="360000" lvl="1" indent="-180000">
              <a:lnSpc>
                <a:spcPct val="100000"/>
              </a:lnSpc>
              <a:spcBef>
                <a:spcPts val="600"/>
              </a:spcBef>
            </a:pPr>
            <a:r>
              <a:rPr lang="fr-CA" sz="1600" noProof="0" dirty="0"/>
              <a:t>Carnet de commandes</a:t>
            </a:r>
            <a:r>
              <a:rPr lang="fr-CA" sz="1600" baseline="30000" noProof="0" dirty="0"/>
              <a:t>1</a:t>
            </a:r>
            <a:r>
              <a:rPr lang="fr-CA" sz="1600" noProof="0" dirty="0"/>
              <a:t> de 274,9 M$ à la fin de l’exercice 2025</a:t>
            </a:r>
          </a:p>
          <a:p>
            <a:pPr marL="0" indent="0">
              <a:lnSpc>
                <a:spcPct val="100000"/>
              </a:lnSpc>
              <a:spcBef>
                <a:spcPts val="1200"/>
              </a:spcBef>
              <a:buNone/>
            </a:pPr>
            <a:r>
              <a:rPr lang="fr-CA" b="1" noProof="0" dirty="0"/>
              <a:t>Faits saillants opérationnels</a:t>
            </a:r>
          </a:p>
          <a:p>
            <a:pPr marL="360000" lvl="1" indent="-180000">
              <a:lnSpc>
                <a:spcPct val="100000"/>
              </a:lnSpc>
              <a:spcBef>
                <a:spcPts val="600"/>
              </a:spcBef>
            </a:pPr>
            <a:r>
              <a:rPr lang="fr-CA" sz="1600" noProof="0" dirty="0"/>
              <a:t>Vente des filiales françaises </a:t>
            </a:r>
            <a:r>
              <a:rPr lang="fr-CA" sz="1600" noProof="0" dirty="0" err="1"/>
              <a:t>Velan</a:t>
            </a:r>
            <a:r>
              <a:rPr lang="fr-CA" sz="1600" noProof="0" dirty="0"/>
              <a:t> France et </a:t>
            </a:r>
            <a:r>
              <a:rPr lang="fr-CA" sz="1600" noProof="0" dirty="0" err="1"/>
              <a:t>Segault</a:t>
            </a:r>
            <a:r>
              <a:rPr lang="fr-CA" sz="1600" noProof="0" dirty="0"/>
              <a:t> pour 208 M$, dont 184 M$ en espèces</a:t>
            </a:r>
          </a:p>
          <a:p>
            <a:pPr marL="360000" lvl="1" indent="-180000">
              <a:lnSpc>
                <a:spcPct val="100000"/>
              </a:lnSpc>
              <a:spcBef>
                <a:spcPts val="600"/>
              </a:spcBef>
            </a:pPr>
            <a:r>
              <a:rPr lang="fr-CA" sz="1600" noProof="0" dirty="0"/>
              <a:t>Cession des passifs liés à l’amiante pour un montant de 143 M$</a:t>
            </a:r>
          </a:p>
          <a:p>
            <a:pPr marL="360000" lvl="1" indent="-180000">
              <a:lnSpc>
                <a:spcPct val="100000"/>
              </a:lnSpc>
              <a:spcBef>
                <a:spcPts val="600"/>
              </a:spcBef>
            </a:pPr>
            <a:r>
              <a:rPr lang="fr-CA" sz="1600" noProof="0" dirty="0"/>
              <a:t>Produit net des transactions a porté la trésorerie à 55 M$ sur une base pro forma</a:t>
            </a:r>
          </a:p>
          <a:p>
            <a:pPr marL="360000" lvl="1" indent="-180000">
              <a:lnSpc>
                <a:spcPct val="100000"/>
              </a:lnSpc>
              <a:spcBef>
                <a:spcPts val="600"/>
              </a:spcBef>
            </a:pPr>
            <a:r>
              <a:rPr lang="fr-CA" sz="1600" noProof="0" dirty="0"/>
              <a:t>Approbation par le conseil d'administration d’un dividende spécial de </a:t>
            </a:r>
            <a:br>
              <a:rPr lang="fr-CA" sz="1600" noProof="0" dirty="0"/>
            </a:br>
            <a:r>
              <a:rPr lang="fr-CA" sz="1600" noProof="0" dirty="0"/>
              <a:t>0,30 $CAN par action en plus du </a:t>
            </a:r>
            <a:r>
              <a:rPr lang="fr-CA" sz="1600" noProof="0"/>
              <a:t>dividende régulier</a:t>
            </a:r>
            <a:endParaRPr lang="fr-CA" sz="1600" noProof="0" dirty="0"/>
          </a:p>
        </p:txBody>
      </p:sp>
      <p:sp>
        <p:nvSpPr>
          <p:cNvPr id="4" name="Slide Number Placeholder 3">
            <a:extLst>
              <a:ext uri="{FF2B5EF4-FFF2-40B4-BE49-F238E27FC236}">
                <a16:creationId xmlns:a16="http://schemas.microsoft.com/office/drawing/2014/main" id="{1120A622-F01A-B01B-1C91-5ECED61FC8D5}"/>
              </a:ext>
            </a:extLst>
          </p:cNvPr>
          <p:cNvSpPr>
            <a:spLocks noGrp="1"/>
          </p:cNvSpPr>
          <p:nvPr>
            <p:ph type="sldNum" sz="quarter" idx="12"/>
          </p:nvPr>
        </p:nvSpPr>
        <p:spPr/>
        <p:txBody>
          <a:bodyPr/>
          <a:lstStyle/>
          <a:p>
            <a:fld id="{103DDDE4-7A87-1F49-9041-0D2451D302B4}" type="slidenum">
              <a:rPr lang="en-US" smtClean="0"/>
              <a:pPr/>
              <a:t>4</a:t>
            </a:fld>
            <a:endParaRPr lang="en-US" dirty="0"/>
          </a:p>
        </p:txBody>
      </p:sp>
      <p:sp>
        <p:nvSpPr>
          <p:cNvPr id="5" name="TextBox 4">
            <a:extLst>
              <a:ext uri="{FF2B5EF4-FFF2-40B4-BE49-F238E27FC236}">
                <a16:creationId xmlns:a16="http://schemas.microsoft.com/office/drawing/2014/main" id="{656FA254-007A-9FC8-0AF4-5DB40AF8B9CC}"/>
              </a:ext>
            </a:extLst>
          </p:cNvPr>
          <p:cNvSpPr txBox="1"/>
          <p:nvPr/>
        </p:nvSpPr>
        <p:spPr>
          <a:xfrm>
            <a:off x="838200" y="6459588"/>
            <a:ext cx="7614920" cy="230832"/>
          </a:xfrm>
          <a:prstGeom prst="rect">
            <a:avLst/>
          </a:prstGeom>
          <a:noFill/>
        </p:spPr>
        <p:txBody>
          <a:bodyPr wrap="square">
            <a:spAutoFit/>
          </a:bodyPr>
          <a:lstStyle/>
          <a:p>
            <a:r>
              <a:rPr lang="en-US" sz="900" i="1" baseline="30000" dirty="0">
                <a:ea typeface="Calibri" panose="020F0502020204030204" pitchFamily="34" charset="0"/>
                <a:cs typeface="Arial" panose="020B0604020202020204" pitchFamily="34" charset="0"/>
              </a:rPr>
              <a:t>1</a:t>
            </a:r>
            <a:r>
              <a:rPr lang="fr-CA" sz="900" i="1" baseline="30000" dirty="0">
                <a:ea typeface="Calibri" panose="020F0502020204030204" pitchFamily="34" charset="0"/>
                <a:cs typeface="Arial" panose="020B0604020202020204" pitchFamily="34" charset="0"/>
              </a:rPr>
              <a:t> </a:t>
            </a:r>
            <a:r>
              <a:rPr lang="fr-CA" sz="900" i="1" dirty="0"/>
              <a:t>Mesures hors IFRS et mesures financières supplémentaires – Des précisions additionnelles sont fournies à l’annexe de cette présentation.</a:t>
            </a:r>
            <a:endParaRPr lang="en-CA" sz="900" dirty="0">
              <a:cs typeface="Arial" panose="020B0604020202020204" pitchFamily="34" charset="0"/>
            </a:endParaRPr>
          </a:p>
        </p:txBody>
      </p:sp>
      <p:pic>
        <p:nvPicPr>
          <p:cNvPr id="6" name="Picture Placeholder 6" descr="A person standing on a metal machine&#10;&#10;AI-generated content may be incorrect.">
            <a:extLst>
              <a:ext uri="{FF2B5EF4-FFF2-40B4-BE49-F238E27FC236}">
                <a16:creationId xmlns:a16="http://schemas.microsoft.com/office/drawing/2014/main" id="{32C34690-60E3-CF65-16CB-F4AC9FA897A9}"/>
              </a:ext>
            </a:extLst>
          </p:cNvPr>
          <p:cNvPicPr>
            <a:picLocks noChangeAspect="1"/>
          </p:cNvPicPr>
          <p:nvPr/>
        </p:nvPicPr>
        <p:blipFill>
          <a:blip r:embed="rId2" cstate="screen">
            <a:extLst>
              <a:ext uri="{28A0092B-C50C-407E-A947-70E740481C1C}">
                <a14:useLocalDpi xmlns:a14="http://schemas.microsoft.com/office/drawing/2010/main"/>
              </a:ext>
            </a:extLst>
          </a:blip>
          <a:srcRect l="9364" t="4454" r="502" b="8723"/>
          <a:stretch>
            <a:fillRect/>
          </a:stretch>
        </p:blipFill>
        <p:spPr>
          <a:xfrm>
            <a:off x="838200" y="457200"/>
            <a:ext cx="3932237" cy="5682341"/>
          </a:xfrm>
          <a:prstGeom prst="rect">
            <a:avLst/>
          </a:prstGeom>
        </p:spPr>
      </p:pic>
    </p:spTree>
    <p:extLst>
      <p:ext uri="{BB962C8B-B14F-4D97-AF65-F5344CB8AC3E}">
        <p14:creationId xmlns:p14="http://schemas.microsoft.com/office/powerpoint/2010/main" val="1793639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F8F2C-7C33-125D-3082-06C30413BC78}"/>
              </a:ext>
            </a:extLst>
          </p:cNvPr>
          <p:cNvSpPr>
            <a:spLocks noGrp="1"/>
          </p:cNvSpPr>
          <p:nvPr>
            <p:ph type="title"/>
          </p:nvPr>
        </p:nvSpPr>
        <p:spPr>
          <a:xfrm>
            <a:off x="5191761" y="286439"/>
            <a:ext cx="6585270" cy="1145754"/>
          </a:xfrm>
        </p:spPr>
        <p:txBody>
          <a:bodyPr>
            <a:normAutofit/>
          </a:bodyPr>
          <a:lstStyle/>
          <a:p>
            <a:r>
              <a:rPr lang="fr-CA" noProof="0" dirty="0"/>
              <a:t>Principaux marchés en croissance </a:t>
            </a:r>
            <a:r>
              <a:rPr lang="fr-CA" dirty="0"/>
              <a:t>– </a:t>
            </a:r>
            <a:r>
              <a:rPr lang="fr-CA" noProof="0" dirty="0"/>
              <a:t>nucléaire</a:t>
            </a:r>
          </a:p>
        </p:txBody>
      </p:sp>
      <p:sp>
        <p:nvSpPr>
          <p:cNvPr id="4" name="Text Placeholder 3">
            <a:extLst>
              <a:ext uri="{FF2B5EF4-FFF2-40B4-BE49-F238E27FC236}">
                <a16:creationId xmlns:a16="http://schemas.microsoft.com/office/drawing/2014/main" id="{6730F6C4-F32B-9C70-A5DB-377EA83BAF59}"/>
              </a:ext>
            </a:extLst>
          </p:cNvPr>
          <p:cNvSpPr>
            <a:spLocks noGrp="1"/>
          </p:cNvSpPr>
          <p:nvPr>
            <p:ph type="body" sz="half" idx="2"/>
          </p:nvPr>
        </p:nvSpPr>
        <p:spPr>
          <a:xfrm>
            <a:off x="5191760" y="1645921"/>
            <a:ext cx="6817360" cy="4622678"/>
          </a:xfrm>
        </p:spPr>
        <p:txBody>
          <a:bodyPr>
            <a:normAutofit fontScale="85000" lnSpcReduction="10000"/>
          </a:bodyPr>
          <a:lstStyle/>
          <a:p>
            <a:pPr>
              <a:lnSpc>
                <a:spcPct val="100000"/>
              </a:lnSpc>
              <a:spcBef>
                <a:spcPts val="0"/>
              </a:spcBef>
            </a:pPr>
            <a:r>
              <a:rPr lang="fr-CA" sz="2100" b="1" kern="0" noProof="0" dirty="0"/>
              <a:t>Forces qui stimulent l'accélération de la croissance</a:t>
            </a:r>
          </a:p>
          <a:p>
            <a:pPr marL="360000" indent="-180000">
              <a:lnSpc>
                <a:spcPct val="100000"/>
              </a:lnSpc>
              <a:spcBef>
                <a:spcPts val="600"/>
              </a:spcBef>
              <a:buFont typeface="Arial" panose="020B0604020202020204" pitchFamily="34" charset="0"/>
              <a:buChar char="•"/>
            </a:pPr>
            <a:r>
              <a:rPr lang="fr-CA" sz="1900" kern="0" noProof="0" dirty="0"/>
              <a:t>Augmentation du nombre de centres de données dans le monde (IA)</a:t>
            </a:r>
          </a:p>
          <a:p>
            <a:pPr marL="360000" indent="-180000">
              <a:lnSpc>
                <a:spcPct val="100000"/>
              </a:lnSpc>
              <a:spcBef>
                <a:spcPts val="600"/>
              </a:spcBef>
              <a:buFont typeface="Arial" panose="020B0604020202020204" pitchFamily="34" charset="0"/>
              <a:buChar char="•"/>
            </a:pPr>
            <a:r>
              <a:rPr lang="fr-CA" sz="1900" kern="0" noProof="0" dirty="0"/>
              <a:t>Objectifs ambitieux en matière de neutralité carbone</a:t>
            </a:r>
          </a:p>
          <a:p>
            <a:pPr>
              <a:lnSpc>
                <a:spcPct val="100000"/>
              </a:lnSpc>
              <a:spcBef>
                <a:spcPts val="1800"/>
              </a:spcBef>
            </a:pPr>
            <a:r>
              <a:rPr lang="fr-CA" sz="2100" b="1" kern="0" noProof="0" dirty="0"/>
              <a:t>Rapport conjoint de l’ITU et de la WBA</a:t>
            </a:r>
            <a:r>
              <a:rPr lang="fr-CA" sz="2100" b="1" kern="0" baseline="30000" noProof="0" dirty="0"/>
              <a:t>1</a:t>
            </a:r>
            <a:r>
              <a:rPr lang="fr-CA" sz="2100" b="1" kern="0" noProof="0" dirty="0"/>
              <a:t>: </a:t>
            </a:r>
            <a:r>
              <a:rPr lang="fr-CA" sz="2100" b="1" i="1" kern="0" noProof="0" dirty="0"/>
              <a:t>« </a:t>
            </a:r>
            <a:r>
              <a:rPr lang="fr-CA" sz="2100" b="1" i="1" kern="0" noProof="0" dirty="0" err="1"/>
              <a:t>Greening</a:t>
            </a:r>
            <a:r>
              <a:rPr lang="fr-CA" sz="2100" b="1" i="1" kern="0" noProof="0" dirty="0"/>
              <a:t> Digital </a:t>
            </a:r>
            <a:r>
              <a:rPr lang="fr-CA" sz="2100" b="1" i="1" kern="0" noProof="0" dirty="0" err="1"/>
              <a:t>Companies</a:t>
            </a:r>
            <a:r>
              <a:rPr lang="fr-CA" sz="2100" b="1" i="1" kern="0" noProof="0" dirty="0"/>
              <a:t> 2025 »</a:t>
            </a:r>
          </a:p>
          <a:p>
            <a:pPr marL="360000" indent="-180000">
              <a:lnSpc>
                <a:spcPct val="100000"/>
              </a:lnSpc>
              <a:spcBef>
                <a:spcPts val="600"/>
              </a:spcBef>
              <a:buFont typeface="Arial" panose="020B0604020202020204" pitchFamily="34" charset="0"/>
              <a:buChar char="•"/>
            </a:pPr>
            <a:r>
              <a:rPr lang="fr-CA" sz="1900" kern="0" noProof="0" dirty="0"/>
              <a:t>Les émissions de gaz à effet de serre des quatre principaux géants du numérique ont augmenté de 150 % entre 2020 et 2023</a:t>
            </a:r>
          </a:p>
          <a:p>
            <a:pPr marL="360000" indent="-180000">
              <a:lnSpc>
                <a:spcPct val="100000"/>
              </a:lnSpc>
              <a:spcBef>
                <a:spcPts val="600"/>
              </a:spcBef>
              <a:buFont typeface="Arial" panose="020B0604020202020204" pitchFamily="34" charset="0"/>
              <a:buChar char="•"/>
            </a:pPr>
            <a:r>
              <a:rPr lang="fr-CA" sz="1900" kern="0" noProof="0" dirty="0"/>
              <a:t>Agence internationale de l'énergie prévoit que la consommation mondiale d'électricité des centres de données va plus que doubler pour atteindre 945 TWh d'ici à 2030</a:t>
            </a:r>
          </a:p>
          <a:p>
            <a:pPr>
              <a:lnSpc>
                <a:spcPct val="100000"/>
              </a:lnSpc>
              <a:spcBef>
                <a:spcPts val="1800"/>
              </a:spcBef>
            </a:pPr>
            <a:r>
              <a:rPr lang="fr-CA" sz="2100" b="1" kern="0" noProof="0" dirty="0"/>
              <a:t>Nouvelles réjouissantes pour l'industrie nucléaire et </a:t>
            </a:r>
            <a:r>
              <a:rPr lang="fr-CA" sz="2100" b="1" kern="0" noProof="0" dirty="0" err="1"/>
              <a:t>Velan</a:t>
            </a:r>
            <a:endParaRPr lang="fr-CA" sz="2100" b="1" kern="0" noProof="0" dirty="0"/>
          </a:p>
          <a:p>
            <a:pPr marL="360000" indent="-180000">
              <a:lnSpc>
                <a:spcPct val="100000"/>
              </a:lnSpc>
              <a:spcBef>
                <a:spcPts val="600"/>
              </a:spcBef>
              <a:buFont typeface="Arial" panose="020B0604020202020204" pitchFamily="34" charset="0"/>
              <a:buChar char="•"/>
            </a:pPr>
            <a:r>
              <a:rPr lang="fr-CA" sz="1900" kern="0" noProof="0" dirty="0"/>
              <a:t>L’énergie nucléaire est considérée comme une alternative viable aux combustibles fossiles</a:t>
            </a:r>
          </a:p>
          <a:p>
            <a:pPr marL="360000" indent="-180000">
              <a:lnSpc>
                <a:spcPct val="100000"/>
              </a:lnSpc>
              <a:spcBef>
                <a:spcPts val="600"/>
              </a:spcBef>
              <a:buFont typeface="Arial" panose="020B0604020202020204" pitchFamily="34" charset="0"/>
              <a:buChar char="•"/>
            </a:pPr>
            <a:r>
              <a:rPr lang="fr-CA" sz="1900" kern="0" noProof="0" dirty="0"/>
              <a:t>Objectifs d'électrification ne peuvent être atteints sans l'énergie nucléaire</a:t>
            </a:r>
          </a:p>
        </p:txBody>
      </p:sp>
      <p:sp>
        <p:nvSpPr>
          <p:cNvPr id="5" name="Slide Number Placeholder 4">
            <a:extLst>
              <a:ext uri="{FF2B5EF4-FFF2-40B4-BE49-F238E27FC236}">
                <a16:creationId xmlns:a16="http://schemas.microsoft.com/office/drawing/2014/main" id="{7806544A-C3AD-C3D2-2A22-82E814BD18B4}"/>
              </a:ext>
            </a:extLst>
          </p:cNvPr>
          <p:cNvSpPr>
            <a:spLocks noGrp="1"/>
          </p:cNvSpPr>
          <p:nvPr>
            <p:ph type="sldNum" sz="quarter" idx="12"/>
          </p:nvPr>
        </p:nvSpPr>
        <p:spPr/>
        <p:txBody>
          <a:bodyPr/>
          <a:lstStyle/>
          <a:p>
            <a:fld id="{103DDDE4-7A87-1F49-9041-0D2451D302B4}" type="slidenum">
              <a:rPr lang="fr-CA" noProof="0" smtClean="0"/>
              <a:pPr/>
              <a:t>5</a:t>
            </a:fld>
            <a:endParaRPr lang="fr-CA" noProof="0" dirty="0"/>
          </a:p>
        </p:txBody>
      </p:sp>
      <p:pic>
        <p:nvPicPr>
          <p:cNvPr id="8" name="Picture Placeholder 6">
            <a:extLst>
              <a:ext uri="{FF2B5EF4-FFF2-40B4-BE49-F238E27FC236}">
                <a16:creationId xmlns:a16="http://schemas.microsoft.com/office/drawing/2014/main" id="{5BBDE175-34A7-2E82-C3E2-37BC12F18AF8}"/>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22304" r="22304"/>
          <a:stretch>
            <a:fillRect/>
          </a:stretch>
        </p:blipFill>
        <p:spPr>
          <a:xfrm>
            <a:off x="838200" y="457200"/>
            <a:ext cx="3932238" cy="5681663"/>
          </a:xfrm>
        </p:spPr>
      </p:pic>
      <p:sp>
        <p:nvSpPr>
          <p:cNvPr id="3" name="TextBox 2">
            <a:extLst>
              <a:ext uri="{FF2B5EF4-FFF2-40B4-BE49-F238E27FC236}">
                <a16:creationId xmlns:a16="http://schemas.microsoft.com/office/drawing/2014/main" id="{00DEF750-7BC7-AA5D-F099-F0BB4410D1F9}"/>
              </a:ext>
            </a:extLst>
          </p:cNvPr>
          <p:cNvSpPr txBox="1"/>
          <p:nvPr/>
        </p:nvSpPr>
        <p:spPr>
          <a:xfrm>
            <a:off x="4770438" y="6473279"/>
            <a:ext cx="5013642" cy="400110"/>
          </a:xfrm>
          <a:prstGeom prst="rect">
            <a:avLst/>
          </a:prstGeom>
          <a:noFill/>
        </p:spPr>
        <p:txBody>
          <a:bodyPr wrap="square">
            <a:spAutoFit/>
          </a:bodyPr>
          <a:lstStyle/>
          <a:p>
            <a:r>
              <a:rPr lang="fr-CA" sz="1100" i="1" baseline="30000" noProof="0" dirty="0">
                <a:ea typeface="Calibri" panose="020F0502020204030204" pitchFamily="34" charset="0"/>
                <a:cs typeface="Arial" panose="020B0604020202020204" pitchFamily="34" charset="0"/>
              </a:rPr>
              <a:t>1 </a:t>
            </a:r>
            <a:r>
              <a:rPr lang="fr-CA" sz="1100" b="0" i="1" u="none" strike="noStrike" baseline="0" noProof="0" dirty="0"/>
              <a:t>International Telecom Union et World Benchmarking Alliance, respectivement</a:t>
            </a:r>
            <a:r>
              <a:rPr lang="fr-CA" sz="1000" b="0" i="1" u="none" strike="noStrike" baseline="0" noProof="0" dirty="0"/>
              <a:t>.</a:t>
            </a:r>
          </a:p>
          <a:p>
            <a:pPr marL="0" indent="0">
              <a:spcBef>
                <a:spcPts val="0"/>
              </a:spcBef>
              <a:buNone/>
            </a:pPr>
            <a:endParaRPr lang="fr-CA" sz="900" noProof="0" dirty="0">
              <a:cs typeface="Arial" panose="020B0604020202020204" pitchFamily="34" charset="0"/>
            </a:endParaRPr>
          </a:p>
        </p:txBody>
      </p:sp>
    </p:spTree>
    <p:extLst>
      <p:ext uri="{BB962C8B-B14F-4D97-AF65-F5344CB8AC3E}">
        <p14:creationId xmlns:p14="http://schemas.microsoft.com/office/powerpoint/2010/main" val="2923248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171D6-8A25-8C07-FD82-EEDBF5FF8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C001D8-C78D-9437-14BF-9650E7DF23E1}"/>
              </a:ext>
            </a:extLst>
          </p:cNvPr>
          <p:cNvSpPr>
            <a:spLocks noGrp="1"/>
          </p:cNvSpPr>
          <p:nvPr>
            <p:ph type="title"/>
          </p:nvPr>
        </p:nvSpPr>
        <p:spPr>
          <a:xfrm>
            <a:off x="5191760" y="457200"/>
            <a:ext cx="6640356" cy="822960"/>
          </a:xfrm>
        </p:spPr>
        <p:txBody>
          <a:bodyPr>
            <a:normAutofit fontScale="90000"/>
          </a:bodyPr>
          <a:lstStyle/>
          <a:p>
            <a:r>
              <a:rPr lang="fr-CA" sz="3300" noProof="0" dirty="0"/>
              <a:t>Principaux marchés en croissance – nucléaire </a:t>
            </a:r>
            <a:r>
              <a:rPr lang="fr-CA" sz="1800" noProof="0" dirty="0"/>
              <a:t>(suite)</a:t>
            </a:r>
            <a:endParaRPr lang="fr-CA" sz="1600" noProof="0" dirty="0"/>
          </a:p>
        </p:txBody>
      </p:sp>
      <p:sp>
        <p:nvSpPr>
          <p:cNvPr id="4" name="Text Placeholder 3">
            <a:extLst>
              <a:ext uri="{FF2B5EF4-FFF2-40B4-BE49-F238E27FC236}">
                <a16:creationId xmlns:a16="http://schemas.microsoft.com/office/drawing/2014/main" id="{12971503-49CD-FE62-1193-F1BB4C874923}"/>
              </a:ext>
            </a:extLst>
          </p:cNvPr>
          <p:cNvSpPr>
            <a:spLocks noGrp="1"/>
          </p:cNvSpPr>
          <p:nvPr>
            <p:ph type="body" sz="half" idx="2"/>
          </p:nvPr>
        </p:nvSpPr>
        <p:spPr>
          <a:xfrm>
            <a:off x="5191760" y="1493520"/>
            <a:ext cx="6725920" cy="4907280"/>
          </a:xfrm>
        </p:spPr>
        <p:txBody>
          <a:bodyPr>
            <a:normAutofit fontScale="85000" lnSpcReduction="20000"/>
          </a:bodyPr>
          <a:lstStyle/>
          <a:p>
            <a:pPr>
              <a:lnSpc>
                <a:spcPct val="120000"/>
              </a:lnSpc>
              <a:spcBef>
                <a:spcPts val="0"/>
              </a:spcBef>
            </a:pPr>
            <a:r>
              <a:rPr lang="fr-CA" sz="2100" b="1" kern="0" noProof="0" dirty="0"/>
              <a:t>Nous approvisionnons en robinetterie les clients du secteur de l'énergie nucléaire depuis plus de 55 ans</a:t>
            </a:r>
          </a:p>
          <a:p>
            <a:pPr marL="360000" indent="-180000">
              <a:lnSpc>
                <a:spcPct val="120000"/>
              </a:lnSpc>
              <a:spcBef>
                <a:spcPts val="600"/>
              </a:spcBef>
              <a:buFont typeface="Arial" panose="020B0604020202020204" pitchFamily="34" charset="0"/>
              <a:buChar char="•"/>
            </a:pPr>
            <a:r>
              <a:rPr lang="fr-CA" sz="1900" kern="0" noProof="0" dirty="0"/>
              <a:t>Expérience de longue date dans la plupart des technologies nucléaires</a:t>
            </a:r>
          </a:p>
          <a:p>
            <a:pPr marL="360000" indent="-180000">
              <a:lnSpc>
                <a:spcPct val="120000"/>
              </a:lnSpc>
              <a:spcBef>
                <a:spcPts val="600"/>
              </a:spcBef>
              <a:buFont typeface="Arial" panose="020B0604020202020204" pitchFamily="34" charset="0"/>
              <a:buChar char="•"/>
            </a:pPr>
            <a:r>
              <a:rPr lang="fr-CA" sz="1900" kern="0" noProof="0" dirty="0"/>
              <a:t>L’acceptation des SMR par le marché a déclenché une croissance de la demande pour la robinetterie exclusive de Velan</a:t>
            </a:r>
          </a:p>
          <a:p>
            <a:pPr>
              <a:lnSpc>
                <a:spcPct val="120000"/>
              </a:lnSpc>
              <a:spcBef>
                <a:spcPts val="1200"/>
              </a:spcBef>
            </a:pPr>
            <a:r>
              <a:rPr lang="fr-CA" sz="2100" b="1" kern="0" noProof="0" dirty="0"/>
              <a:t>Partenariats avec des acteurs clés de l’industrie</a:t>
            </a:r>
          </a:p>
          <a:p>
            <a:pPr marL="360000" indent="-180000">
              <a:lnSpc>
                <a:spcPct val="120000"/>
              </a:lnSpc>
              <a:spcBef>
                <a:spcPts val="600"/>
              </a:spcBef>
              <a:buFont typeface="Arial" panose="020B0604020202020204" pitchFamily="34" charset="0"/>
              <a:buChar char="•"/>
            </a:pPr>
            <a:r>
              <a:rPr lang="fr-CA" sz="1900" kern="0" noProof="0" dirty="0"/>
              <a:t>Bruce Power, GE Hitachi, Westinghouse, Ontario Power </a:t>
            </a:r>
            <a:r>
              <a:rPr lang="fr-CA" sz="1900" kern="0" noProof="0" dirty="0" err="1"/>
              <a:t>Generation</a:t>
            </a:r>
            <a:r>
              <a:rPr lang="fr-CA" sz="1900" kern="0" noProof="0" dirty="0"/>
              <a:t>, </a:t>
            </a:r>
            <a:r>
              <a:rPr lang="fr-CA" sz="1900" kern="0" noProof="0" dirty="0" err="1"/>
              <a:t>AtkinsRéalis</a:t>
            </a:r>
            <a:r>
              <a:rPr lang="fr-CA" sz="1900" kern="0" noProof="0" dirty="0"/>
              <a:t> (CANDU)</a:t>
            </a:r>
          </a:p>
          <a:p>
            <a:pPr>
              <a:lnSpc>
                <a:spcPct val="120000"/>
              </a:lnSpc>
              <a:spcBef>
                <a:spcPts val="1200"/>
              </a:spcBef>
            </a:pPr>
            <a:r>
              <a:rPr lang="fr-CA" sz="2100" b="1" kern="0" noProof="0" dirty="0"/>
              <a:t>Revenus récurrents issus d'une importante base installée</a:t>
            </a:r>
          </a:p>
          <a:p>
            <a:pPr marL="360000" indent="-180000">
              <a:lnSpc>
                <a:spcPct val="120000"/>
              </a:lnSpc>
              <a:spcBef>
                <a:spcPts val="600"/>
              </a:spcBef>
              <a:buFont typeface="Arial" panose="020B0604020202020204" pitchFamily="34" charset="0"/>
              <a:buChar char="•"/>
            </a:pPr>
            <a:r>
              <a:rPr lang="fr-CA" sz="1900" kern="0" noProof="0" dirty="0"/>
              <a:t>Projets de prolongation de la durée de vie</a:t>
            </a:r>
          </a:p>
          <a:p>
            <a:pPr marL="360000" indent="-180000">
              <a:lnSpc>
                <a:spcPct val="120000"/>
              </a:lnSpc>
              <a:spcBef>
                <a:spcPts val="600"/>
              </a:spcBef>
              <a:buFont typeface="Arial" panose="020B0604020202020204" pitchFamily="34" charset="0"/>
              <a:buChar char="•"/>
            </a:pPr>
            <a:r>
              <a:rPr lang="fr-CA" sz="1900" kern="0" noProof="0" dirty="0"/>
              <a:t>Activités d’entretien, de réparation et de révision (MRO)</a:t>
            </a:r>
          </a:p>
          <a:p>
            <a:pPr>
              <a:lnSpc>
                <a:spcPct val="120000"/>
              </a:lnSpc>
              <a:spcBef>
                <a:spcPts val="1200"/>
              </a:spcBef>
            </a:pPr>
            <a:r>
              <a:rPr lang="fr-CA" sz="2100" b="1" kern="0" noProof="0" dirty="0"/>
              <a:t>Prévoit une accélération des commandes dans le nucléaire</a:t>
            </a:r>
          </a:p>
          <a:p>
            <a:pPr marL="360000" indent="-180000">
              <a:lnSpc>
                <a:spcPct val="120000"/>
              </a:lnSpc>
              <a:spcBef>
                <a:spcPts val="600"/>
              </a:spcBef>
              <a:buFont typeface="Arial" panose="020B0604020202020204" pitchFamily="34" charset="0"/>
              <a:buChar char="•"/>
            </a:pPr>
            <a:r>
              <a:rPr lang="fr-CA" sz="1900" kern="0" noProof="0" dirty="0"/>
              <a:t>Projets à long terme peuvent modifier le profil du carnet de commandes</a:t>
            </a:r>
            <a:endParaRPr lang="fr-CA" sz="1800" kern="0" noProof="0" dirty="0"/>
          </a:p>
        </p:txBody>
      </p:sp>
      <p:sp>
        <p:nvSpPr>
          <p:cNvPr id="5" name="Slide Number Placeholder 4">
            <a:extLst>
              <a:ext uri="{FF2B5EF4-FFF2-40B4-BE49-F238E27FC236}">
                <a16:creationId xmlns:a16="http://schemas.microsoft.com/office/drawing/2014/main" id="{1DCA7030-B13B-5AFD-A437-011555B02D52}"/>
              </a:ext>
            </a:extLst>
          </p:cNvPr>
          <p:cNvSpPr>
            <a:spLocks noGrp="1"/>
          </p:cNvSpPr>
          <p:nvPr>
            <p:ph type="sldNum" sz="quarter" idx="12"/>
          </p:nvPr>
        </p:nvSpPr>
        <p:spPr/>
        <p:txBody>
          <a:bodyPr/>
          <a:lstStyle/>
          <a:p>
            <a:fld id="{103DDDE4-7A87-1F49-9041-0D2451D302B4}" type="slidenum">
              <a:rPr lang="fr-CA" noProof="0" smtClean="0"/>
              <a:pPr/>
              <a:t>6</a:t>
            </a:fld>
            <a:endParaRPr lang="fr-CA" noProof="0" dirty="0"/>
          </a:p>
        </p:txBody>
      </p:sp>
      <p:pic>
        <p:nvPicPr>
          <p:cNvPr id="8" name="Picture Placeholder 6">
            <a:extLst>
              <a:ext uri="{FF2B5EF4-FFF2-40B4-BE49-F238E27FC236}">
                <a16:creationId xmlns:a16="http://schemas.microsoft.com/office/drawing/2014/main" id="{8C4D280B-0CB3-E705-6178-08B3ED47149E}"/>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33237" r="33237"/>
          <a:stretch>
            <a:fillRect/>
          </a:stretch>
        </p:blipFill>
        <p:spPr>
          <a:xfrm>
            <a:off x="838200" y="457200"/>
            <a:ext cx="3932238" cy="5681663"/>
          </a:xfrm>
        </p:spPr>
      </p:pic>
    </p:spTree>
    <p:extLst>
      <p:ext uri="{BB962C8B-B14F-4D97-AF65-F5344CB8AC3E}">
        <p14:creationId xmlns:p14="http://schemas.microsoft.com/office/powerpoint/2010/main" val="3299800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462810-0F4D-EF1C-FF60-37A4C9ECB23C}"/>
              </a:ext>
            </a:extLst>
          </p:cNvPr>
          <p:cNvSpPr>
            <a:spLocks noGrp="1"/>
          </p:cNvSpPr>
          <p:nvPr>
            <p:ph type="sldNum" sz="quarter" idx="12"/>
          </p:nvPr>
        </p:nvSpPr>
        <p:spPr/>
        <p:txBody>
          <a:bodyPr/>
          <a:lstStyle/>
          <a:p>
            <a:fld id="{103DDDE4-7A87-1F49-9041-0D2451D302B4}" type="slidenum">
              <a:rPr lang="fr-CA" noProof="0" smtClean="0"/>
              <a:pPr/>
              <a:t>7</a:t>
            </a:fld>
            <a:endParaRPr lang="fr-CA" noProof="0" dirty="0"/>
          </a:p>
        </p:txBody>
      </p:sp>
      <p:sp>
        <p:nvSpPr>
          <p:cNvPr id="5" name="Rectangle 4">
            <a:extLst>
              <a:ext uri="{FF2B5EF4-FFF2-40B4-BE49-F238E27FC236}">
                <a16:creationId xmlns:a16="http://schemas.microsoft.com/office/drawing/2014/main" id="{2BC633BF-7545-F246-B2B9-AE83AA0CDAF9}"/>
              </a:ext>
            </a:extLst>
          </p:cNvPr>
          <p:cNvSpPr/>
          <p:nvPr/>
        </p:nvSpPr>
        <p:spPr>
          <a:xfrm>
            <a:off x="543330" y="3760667"/>
            <a:ext cx="2606039" cy="2446541"/>
          </a:xfrm>
          <a:prstGeom prst="rect">
            <a:avLst/>
          </a:prstGeom>
          <a:solidFill>
            <a:srgbClr val="EB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6" name="Title 1">
            <a:extLst>
              <a:ext uri="{FF2B5EF4-FFF2-40B4-BE49-F238E27FC236}">
                <a16:creationId xmlns:a16="http://schemas.microsoft.com/office/drawing/2014/main" id="{EB03E5C3-511E-165D-2D9A-06BE557182A7}"/>
              </a:ext>
            </a:extLst>
          </p:cNvPr>
          <p:cNvSpPr>
            <a:spLocks noGrp="1"/>
          </p:cNvSpPr>
          <p:nvPr>
            <p:ph type="title"/>
          </p:nvPr>
        </p:nvSpPr>
        <p:spPr>
          <a:xfrm>
            <a:off x="838200" y="342900"/>
            <a:ext cx="10514015" cy="667236"/>
          </a:xfrm>
        </p:spPr>
        <p:txBody>
          <a:bodyPr>
            <a:normAutofit/>
          </a:bodyPr>
          <a:lstStyle/>
          <a:p>
            <a:pPr algn="ctr"/>
            <a:r>
              <a:rPr lang="fr-CA" noProof="0" dirty="0"/>
              <a:t>Principaux marchés en croissance – autres secteurs</a:t>
            </a:r>
          </a:p>
        </p:txBody>
      </p:sp>
      <p:sp>
        <p:nvSpPr>
          <p:cNvPr id="8" name="Text Placeholder 3">
            <a:extLst>
              <a:ext uri="{FF2B5EF4-FFF2-40B4-BE49-F238E27FC236}">
                <a16:creationId xmlns:a16="http://schemas.microsoft.com/office/drawing/2014/main" id="{A70F6D06-D933-19E6-1378-4939AF327039}"/>
              </a:ext>
            </a:extLst>
          </p:cNvPr>
          <p:cNvSpPr txBox="1">
            <a:spLocks/>
          </p:cNvSpPr>
          <p:nvPr/>
        </p:nvSpPr>
        <p:spPr>
          <a:xfrm>
            <a:off x="541021" y="3879898"/>
            <a:ext cx="2606040" cy="23273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3D485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3D485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485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lnSpc>
                <a:spcPct val="100000"/>
              </a:lnSpc>
            </a:pPr>
            <a:r>
              <a:rPr lang="fr-CA" sz="1100" noProof="0" dirty="0">
                <a:latin typeface="Arial" panose="020B0604020202020204" pitchFamily="34" charset="0"/>
                <a:cs typeface="Arial" panose="020B0604020202020204" pitchFamily="34" charset="0"/>
              </a:rPr>
              <a:t>Dépenses accrues pour répondre aux préoccupations des gouvernements en matière de sécurité nationale</a:t>
            </a:r>
          </a:p>
          <a:p>
            <a:pPr marL="171450" indent="-171450">
              <a:lnSpc>
                <a:spcPct val="100000"/>
              </a:lnSpc>
            </a:pPr>
            <a:r>
              <a:rPr lang="fr-CA" sz="1100" noProof="0" dirty="0">
                <a:latin typeface="Arial" panose="020B0604020202020204" pitchFamily="34" charset="0"/>
                <a:cs typeface="Arial" panose="020B0604020202020204" pitchFamily="34" charset="0"/>
              </a:rPr>
              <a:t>Connaissance approfondie des technologies de propulsion nucléaire marine et aéronautique</a:t>
            </a:r>
          </a:p>
          <a:p>
            <a:pPr marL="171450" indent="-171450">
              <a:lnSpc>
                <a:spcPct val="100000"/>
              </a:lnSpc>
            </a:pPr>
            <a:r>
              <a:rPr lang="fr-CA" sz="1100" noProof="0" dirty="0">
                <a:latin typeface="Arial" panose="020B0604020202020204" pitchFamily="34" charset="0"/>
                <a:cs typeface="Arial" panose="020B0604020202020204" pitchFamily="34" charset="0"/>
              </a:rPr>
              <a:t>Relations de longue date avec les principaux acteurs du marché</a:t>
            </a:r>
          </a:p>
        </p:txBody>
      </p:sp>
      <p:sp>
        <p:nvSpPr>
          <p:cNvPr id="10" name="Text Placeholder 3">
            <a:extLst>
              <a:ext uri="{FF2B5EF4-FFF2-40B4-BE49-F238E27FC236}">
                <a16:creationId xmlns:a16="http://schemas.microsoft.com/office/drawing/2014/main" id="{2DC0B082-F16C-D465-5D17-1951E700C84F}"/>
              </a:ext>
            </a:extLst>
          </p:cNvPr>
          <p:cNvSpPr txBox="1">
            <a:spLocks/>
          </p:cNvSpPr>
          <p:nvPr/>
        </p:nvSpPr>
        <p:spPr>
          <a:xfrm>
            <a:off x="543330" y="1883008"/>
            <a:ext cx="2606039" cy="345544"/>
          </a:xfrm>
          <a:prstGeom prst="rect">
            <a:avLst/>
          </a:prstGeom>
          <a:solidFill>
            <a:srgbClr val="0067A6"/>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r-CA" sz="1200" b="1" spc="100" noProof="0" dirty="0">
                <a:solidFill>
                  <a:srgbClr val="FCFCFC"/>
                </a:solidFill>
                <a:latin typeface="Arial" panose="020B0604020202020204" pitchFamily="34" charset="0"/>
              </a:rPr>
              <a:t>DÉFENSE</a:t>
            </a:r>
          </a:p>
        </p:txBody>
      </p:sp>
      <p:sp>
        <p:nvSpPr>
          <p:cNvPr id="11" name="Text Placeholder 3">
            <a:extLst>
              <a:ext uri="{FF2B5EF4-FFF2-40B4-BE49-F238E27FC236}">
                <a16:creationId xmlns:a16="http://schemas.microsoft.com/office/drawing/2014/main" id="{01E1BC7E-EFC3-24B5-9C8B-1F8AA6B8AA5D}"/>
              </a:ext>
            </a:extLst>
          </p:cNvPr>
          <p:cNvSpPr txBox="1">
            <a:spLocks/>
          </p:cNvSpPr>
          <p:nvPr/>
        </p:nvSpPr>
        <p:spPr>
          <a:xfrm>
            <a:off x="838200" y="1249680"/>
            <a:ext cx="10514015" cy="4648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mn-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lnSpc>
                <a:spcPct val="100000"/>
              </a:lnSpc>
              <a:spcBef>
                <a:spcPts val="0"/>
              </a:spcBef>
              <a:tabLst>
                <a:tab pos="2959100" algn="l"/>
              </a:tabLst>
            </a:pPr>
            <a:r>
              <a:rPr lang="fr-CA" b="1" kern="0" noProof="0" dirty="0">
                <a:latin typeface="Arial" panose="020B0604020202020204" pitchFamily="34" charset="0"/>
              </a:rPr>
              <a:t>Solutions personnalisées pour les applications industrielles critiques</a:t>
            </a:r>
          </a:p>
        </p:txBody>
      </p:sp>
      <p:sp>
        <p:nvSpPr>
          <p:cNvPr id="12" name="Rectangle 11">
            <a:extLst>
              <a:ext uri="{FF2B5EF4-FFF2-40B4-BE49-F238E27FC236}">
                <a16:creationId xmlns:a16="http://schemas.microsoft.com/office/drawing/2014/main" id="{028BC65D-6E01-67BE-AF3A-4F8ADA053189}"/>
              </a:ext>
            </a:extLst>
          </p:cNvPr>
          <p:cNvSpPr/>
          <p:nvPr/>
        </p:nvSpPr>
        <p:spPr>
          <a:xfrm>
            <a:off x="3375661" y="3760668"/>
            <a:ext cx="2606039" cy="2446540"/>
          </a:xfrm>
          <a:prstGeom prst="rect">
            <a:avLst/>
          </a:prstGeom>
          <a:solidFill>
            <a:srgbClr val="EB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3" name="Text Placeholder 3">
            <a:extLst>
              <a:ext uri="{FF2B5EF4-FFF2-40B4-BE49-F238E27FC236}">
                <a16:creationId xmlns:a16="http://schemas.microsoft.com/office/drawing/2014/main" id="{4B7B2F13-685F-A4C0-A41F-C18CD972FAE1}"/>
              </a:ext>
            </a:extLst>
          </p:cNvPr>
          <p:cNvSpPr txBox="1">
            <a:spLocks/>
          </p:cNvSpPr>
          <p:nvPr/>
        </p:nvSpPr>
        <p:spPr>
          <a:xfrm>
            <a:off x="3375661" y="3879899"/>
            <a:ext cx="2606040" cy="20035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84150" indent="-184150">
              <a:lnSpc>
                <a:spcPct val="100000"/>
              </a:lnSpc>
              <a:buFont typeface="Arial" panose="020B0604020202020204" pitchFamily="34" charset="0"/>
              <a:buChar char="•"/>
            </a:pPr>
            <a:r>
              <a:rPr lang="fr-CA" sz="1100" noProof="0" dirty="0">
                <a:latin typeface="Arial" panose="020B0604020202020204" pitchFamily="34" charset="0"/>
              </a:rPr>
              <a:t>Fournir une gamme de produits la plus complète et la plus avancée pour les procédés de GNL à très basses températures</a:t>
            </a:r>
          </a:p>
          <a:p>
            <a:pPr marL="171450" indent="-171450">
              <a:lnSpc>
                <a:spcPct val="100000"/>
              </a:lnSpc>
              <a:buFont typeface="Arial" panose="020B0604020202020204" pitchFamily="34" charset="0"/>
              <a:buChar char="•"/>
            </a:pPr>
            <a:r>
              <a:rPr lang="fr-CA" sz="1100" noProof="0" dirty="0">
                <a:latin typeface="Arial" panose="020B0604020202020204" pitchFamily="34" charset="0"/>
              </a:rPr>
              <a:t>Offre étendue pour les procédés liés à l’hydrogène opérant à des températures très élevées</a:t>
            </a:r>
          </a:p>
          <a:p>
            <a:pPr marL="171450" indent="-171450">
              <a:lnSpc>
                <a:spcPct val="100000"/>
              </a:lnSpc>
              <a:buFont typeface="Arial" panose="020B0604020202020204" pitchFamily="34" charset="0"/>
              <a:buChar char="•"/>
            </a:pPr>
            <a:r>
              <a:rPr lang="fr-CA" sz="1100" noProof="0" dirty="0">
                <a:latin typeface="Arial" panose="020B0604020202020204" pitchFamily="34" charset="0"/>
              </a:rPr>
              <a:t>Croissance portée par les efforts visant à préserver l’environnement</a:t>
            </a:r>
          </a:p>
        </p:txBody>
      </p:sp>
      <p:sp>
        <p:nvSpPr>
          <p:cNvPr id="14" name="Text Placeholder 3">
            <a:extLst>
              <a:ext uri="{FF2B5EF4-FFF2-40B4-BE49-F238E27FC236}">
                <a16:creationId xmlns:a16="http://schemas.microsoft.com/office/drawing/2014/main" id="{16ABA947-812F-D002-CE69-77C3CFDC681A}"/>
              </a:ext>
            </a:extLst>
          </p:cNvPr>
          <p:cNvSpPr txBox="1">
            <a:spLocks/>
          </p:cNvSpPr>
          <p:nvPr/>
        </p:nvSpPr>
        <p:spPr>
          <a:xfrm>
            <a:off x="3375661" y="1883008"/>
            <a:ext cx="2606039" cy="345544"/>
          </a:xfrm>
          <a:prstGeom prst="rect">
            <a:avLst/>
          </a:prstGeom>
          <a:solidFill>
            <a:srgbClr val="0067A6"/>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r-CA" sz="1100" b="1" spc="100" noProof="0" dirty="0">
                <a:solidFill>
                  <a:srgbClr val="FCFCFC"/>
                </a:solidFill>
                <a:latin typeface="Arial" panose="020B0604020202020204" pitchFamily="34" charset="0"/>
              </a:rPr>
              <a:t>TEMPÉRATURES EXTRÊMES</a:t>
            </a:r>
          </a:p>
        </p:txBody>
      </p:sp>
      <p:sp>
        <p:nvSpPr>
          <p:cNvPr id="15" name="Rectangle 14">
            <a:extLst>
              <a:ext uri="{FF2B5EF4-FFF2-40B4-BE49-F238E27FC236}">
                <a16:creationId xmlns:a16="http://schemas.microsoft.com/office/drawing/2014/main" id="{C16D3B0F-CB3D-9177-BE72-D74848690B3E}"/>
              </a:ext>
            </a:extLst>
          </p:cNvPr>
          <p:cNvSpPr/>
          <p:nvPr/>
        </p:nvSpPr>
        <p:spPr>
          <a:xfrm>
            <a:off x="6209665" y="3760668"/>
            <a:ext cx="2606039" cy="2446540"/>
          </a:xfrm>
          <a:prstGeom prst="rect">
            <a:avLst/>
          </a:prstGeom>
          <a:solidFill>
            <a:srgbClr val="EB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6" name="Text Placeholder 3">
            <a:extLst>
              <a:ext uri="{FF2B5EF4-FFF2-40B4-BE49-F238E27FC236}">
                <a16:creationId xmlns:a16="http://schemas.microsoft.com/office/drawing/2014/main" id="{4C29914D-0388-257B-0228-EDF96944A8AF}"/>
              </a:ext>
            </a:extLst>
          </p:cNvPr>
          <p:cNvSpPr txBox="1">
            <a:spLocks/>
          </p:cNvSpPr>
          <p:nvPr/>
        </p:nvSpPr>
        <p:spPr>
          <a:xfrm>
            <a:off x="6210301" y="3879898"/>
            <a:ext cx="2606040" cy="261297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84150" indent="-184150">
              <a:lnSpc>
                <a:spcPct val="100000"/>
              </a:lnSpc>
              <a:buFont typeface="Arial" panose="020B0604020202020204" pitchFamily="34" charset="0"/>
              <a:buChar char="•"/>
            </a:pPr>
            <a:r>
              <a:rPr lang="fr-CA" sz="1100" noProof="0" dirty="0">
                <a:latin typeface="Arial" panose="020B0604020202020204" pitchFamily="34" charset="0"/>
              </a:rPr>
              <a:t>Forte pénétration dans les raffineries nord-américaines et présence croissante à l'étranger</a:t>
            </a:r>
          </a:p>
          <a:p>
            <a:pPr marL="184150" indent="-184150">
              <a:lnSpc>
                <a:spcPct val="100000"/>
              </a:lnSpc>
              <a:buFont typeface="Arial" panose="020B0604020202020204" pitchFamily="34" charset="0"/>
              <a:buChar char="•"/>
            </a:pPr>
            <a:r>
              <a:rPr lang="fr-CA" sz="1100" noProof="0" dirty="0">
                <a:latin typeface="Arial" panose="020B0604020202020204" pitchFamily="34" charset="0"/>
              </a:rPr>
              <a:t>Fournir des robinetteries et des purgeurs de vapeur les plus fiables du marché</a:t>
            </a:r>
          </a:p>
          <a:p>
            <a:pPr marL="184150" indent="-184150">
              <a:lnSpc>
                <a:spcPct val="100000"/>
              </a:lnSpc>
              <a:buFont typeface="Arial" panose="020B0604020202020204" pitchFamily="34" charset="0"/>
              <a:buChar char="•"/>
            </a:pPr>
            <a:r>
              <a:rPr lang="fr-CA" sz="1100" noProof="0" dirty="0">
                <a:latin typeface="Arial" panose="020B0604020202020204" pitchFamily="34" charset="0"/>
              </a:rPr>
              <a:t>Création d'une coentreprise en Arabie </a:t>
            </a:r>
            <a:r>
              <a:rPr lang="fr-CA" sz="1100" dirty="0">
                <a:latin typeface="Arial" panose="020B0604020202020204" pitchFamily="34" charset="0"/>
              </a:rPr>
              <a:t>s</a:t>
            </a:r>
            <a:r>
              <a:rPr lang="fr-CA" sz="1100" noProof="0" dirty="0" err="1">
                <a:latin typeface="Arial" panose="020B0604020202020204" pitchFamily="34" charset="0"/>
              </a:rPr>
              <a:t>aoudite</a:t>
            </a:r>
            <a:r>
              <a:rPr lang="fr-CA" sz="1100" noProof="0" dirty="0">
                <a:latin typeface="Arial" panose="020B0604020202020204" pitchFamily="34" charset="0"/>
              </a:rPr>
              <a:t> pour renforcer notre présence au Moyen-Orient (le plus grand marché pour la robinetterie de champs pétrolifères)</a:t>
            </a:r>
          </a:p>
        </p:txBody>
      </p:sp>
      <p:sp>
        <p:nvSpPr>
          <p:cNvPr id="17" name="Text Placeholder 3">
            <a:extLst>
              <a:ext uri="{FF2B5EF4-FFF2-40B4-BE49-F238E27FC236}">
                <a16:creationId xmlns:a16="http://schemas.microsoft.com/office/drawing/2014/main" id="{D75616FD-542A-798A-9BF1-DC7C0312A8E1}"/>
              </a:ext>
            </a:extLst>
          </p:cNvPr>
          <p:cNvSpPr txBox="1">
            <a:spLocks/>
          </p:cNvSpPr>
          <p:nvPr/>
        </p:nvSpPr>
        <p:spPr>
          <a:xfrm>
            <a:off x="6209665" y="1883008"/>
            <a:ext cx="2606039" cy="345544"/>
          </a:xfrm>
          <a:prstGeom prst="rect">
            <a:avLst/>
          </a:prstGeom>
          <a:solidFill>
            <a:srgbClr val="0067A6"/>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r-CA" sz="1200" b="1" spc="100" noProof="0" dirty="0">
                <a:solidFill>
                  <a:srgbClr val="FCFCFC"/>
                </a:solidFill>
                <a:latin typeface="Arial" panose="020B0604020202020204" pitchFamily="34" charset="0"/>
              </a:rPr>
              <a:t>PÉTROLE ET GAZ</a:t>
            </a:r>
          </a:p>
        </p:txBody>
      </p:sp>
      <p:sp>
        <p:nvSpPr>
          <p:cNvPr id="18" name="Rectangle 17">
            <a:extLst>
              <a:ext uri="{FF2B5EF4-FFF2-40B4-BE49-F238E27FC236}">
                <a16:creationId xmlns:a16="http://schemas.microsoft.com/office/drawing/2014/main" id="{72A14911-227A-42FC-4FF3-30713EEF1F32}"/>
              </a:ext>
            </a:extLst>
          </p:cNvPr>
          <p:cNvSpPr/>
          <p:nvPr/>
        </p:nvSpPr>
        <p:spPr>
          <a:xfrm>
            <a:off x="9046303" y="3760668"/>
            <a:ext cx="2606039" cy="2446540"/>
          </a:xfrm>
          <a:prstGeom prst="rect">
            <a:avLst/>
          </a:prstGeom>
          <a:solidFill>
            <a:srgbClr val="EBF0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9" name="Text Placeholder 3">
            <a:extLst>
              <a:ext uri="{FF2B5EF4-FFF2-40B4-BE49-F238E27FC236}">
                <a16:creationId xmlns:a16="http://schemas.microsoft.com/office/drawing/2014/main" id="{BE6B09E1-6D2F-2744-7B95-A0855C9D55B6}"/>
              </a:ext>
            </a:extLst>
          </p:cNvPr>
          <p:cNvSpPr txBox="1">
            <a:spLocks/>
          </p:cNvSpPr>
          <p:nvPr/>
        </p:nvSpPr>
        <p:spPr>
          <a:xfrm>
            <a:off x="9052561" y="3879899"/>
            <a:ext cx="2606040" cy="200354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184150" indent="-184150">
              <a:lnSpc>
                <a:spcPct val="100000"/>
              </a:lnSpc>
              <a:buFont typeface="Arial" panose="020B0604020202020204" pitchFamily="34" charset="0"/>
              <a:buChar char="•"/>
            </a:pPr>
            <a:r>
              <a:rPr lang="fr-CA" sz="1100" noProof="0" dirty="0">
                <a:latin typeface="Arial" panose="020B0604020202020204" pitchFamily="34" charset="0"/>
              </a:rPr>
              <a:t>Renforcement de la présence en Asie du Sud-Est, en Australie et en Amérique du Sud</a:t>
            </a:r>
          </a:p>
          <a:p>
            <a:pPr marL="184150" indent="-184150">
              <a:lnSpc>
                <a:spcPct val="100000"/>
              </a:lnSpc>
              <a:buFont typeface="Arial" panose="020B0604020202020204" pitchFamily="34" charset="0"/>
              <a:buChar char="•"/>
            </a:pPr>
            <a:r>
              <a:rPr lang="fr-CA" sz="1100" noProof="0" dirty="0">
                <a:latin typeface="Arial" panose="020B0604020202020204" pitchFamily="34" charset="0"/>
              </a:rPr>
              <a:t>Fort potentiel pour nos robinetteries en titane dans les environnements hautement corrosifs</a:t>
            </a:r>
          </a:p>
        </p:txBody>
      </p:sp>
      <p:sp>
        <p:nvSpPr>
          <p:cNvPr id="20" name="Text Placeholder 3">
            <a:extLst>
              <a:ext uri="{FF2B5EF4-FFF2-40B4-BE49-F238E27FC236}">
                <a16:creationId xmlns:a16="http://schemas.microsoft.com/office/drawing/2014/main" id="{1CCB3D02-C73B-4EBA-0AB5-2261E9847727}"/>
              </a:ext>
            </a:extLst>
          </p:cNvPr>
          <p:cNvSpPr txBox="1">
            <a:spLocks/>
          </p:cNvSpPr>
          <p:nvPr/>
        </p:nvSpPr>
        <p:spPr>
          <a:xfrm>
            <a:off x="9046303" y="1883008"/>
            <a:ext cx="2606039" cy="345544"/>
          </a:xfrm>
          <a:prstGeom prst="rect">
            <a:avLst/>
          </a:prstGeom>
          <a:solidFill>
            <a:srgbClr val="0067A6"/>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3D4856"/>
                </a:solidFill>
                <a:latin typeface="Aptos" panose="020B00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3D4856"/>
                </a:solidFill>
                <a:latin typeface="Aptos" panose="020B00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3D4856"/>
                </a:solidFill>
                <a:latin typeface="Aptos" panose="020B00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3D4856"/>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fr-CA" sz="1200" b="1" spc="200" noProof="0" dirty="0">
                <a:solidFill>
                  <a:srgbClr val="FCFCFC"/>
                </a:solidFill>
                <a:latin typeface="Arial" panose="020B0604020202020204" pitchFamily="34" charset="0"/>
              </a:rPr>
              <a:t>EXPLOITATION MINIÈRE</a:t>
            </a:r>
          </a:p>
        </p:txBody>
      </p:sp>
      <p:pic>
        <p:nvPicPr>
          <p:cNvPr id="21" name="Picture Placeholder 30">
            <a:extLst>
              <a:ext uri="{FF2B5EF4-FFF2-40B4-BE49-F238E27FC236}">
                <a16:creationId xmlns:a16="http://schemas.microsoft.com/office/drawing/2014/main" id="{2DCFDF33-8BFA-F9FB-BCAC-4FD35896812F}"/>
              </a:ext>
            </a:extLst>
          </p:cNvPr>
          <p:cNvPicPr>
            <a:picLocks noChangeAspect="1"/>
          </p:cNvPicPr>
          <p:nvPr/>
        </p:nvPicPr>
        <p:blipFill>
          <a:blip r:embed="rId2" cstate="screen">
            <a:extLst>
              <a:ext uri="{28A0092B-C50C-407E-A947-70E740481C1C}">
                <a14:useLocalDpi xmlns:a14="http://schemas.microsoft.com/office/drawing/2010/main"/>
              </a:ext>
            </a:extLst>
          </a:blip>
          <a:srcRect t="5896" b="5896"/>
          <a:stretch/>
        </p:blipFill>
        <p:spPr>
          <a:xfrm>
            <a:off x="544282" y="2228096"/>
            <a:ext cx="2605087" cy="1531937"/>
          </a:xfrm>
          <a:prstGeom prst="rect">
            <a:avLst/>
          </a:prstGeom>
          <a:solidFill>
            <a:schemeClr val="bg1">
              <a:lumMod val="95000"/>
            </a:schemeClr>
          </a:solidFill>
        </p:spPr>
      </p:pic>
      <p:pic>
        <p:nvPicPr>
          <p:cNvPr id="22" name="Picture Placeholder 30">
            <a:extLst>
              <a:ext uri="{FF2B5EF4-FFF2-40B4-BE49-F238E27FC236}">
                <a16:creationId xmlns:a16="http://schemas.microsoft.com/office/drawing/2014/main" id="{C13D2EA3-6FE9-2D26-5075-20DEEF4F1005}"/>
              </a:ext>
            </a:extLst>
          </p:cNvPr>
          <p:cNvPicPr>
            <a:picLocks noChangeAspect="1"/>
          </p:cNvPicPr>
          <p:nvPr/>
        </p:nvPicPr>
        <p:blipFill>
          <a:blip r:embed="rId3" cstate="screen">
            <a:extLst>
              <a:ext uri="{28A0092B-C50C-407E-A947-70E740481C1C}">
                <a14:useLocalDpi xmlns:a14="http://schemas.microsoft.com/office/drawing/2010/main"/>
              </a:ext>
            </a:extLst>
          </a:blip>
          <a:srcRect t="2422" b="2422"/>
          <a:stretch/>
        </p:blipFill>
        <p:spPr>
          <a:xfrm>
            <a:off x="6209665" y="2228096"/>
            <a:ext cx="2605087" cy="1531937"/>
          </a:xfrm>
          <a:prstGeom prst="rect">
            <a:avLst/>
          </a:prstGeom>
          <a:solidFill>
            <a:schemeClr val="bg1">
              <a:lumMod val="95000"/>
            </a:schemeClr>
          </a:solidFill>
        </p:spPr>
      </p:pic>
      <p:pic>
        <p:nvPicPr>
          <p:cNvPr id="23" name="Picture Placeholder 30">
            <a:extLst>
              <a:ext uri="{FF2B5EF4-FFF2-40B4-BE49-F238E27FC236}">
                <a16:creationId xmlns:a16="http://schemas.microsoft.com/office/drawing/2014/main" id="{C8679FFB-0B2F-3148-81C2-2731FBE783FE}"/>
              </a:ext>
            </a:extLst>
          </p:cNvPr>
          <p:cNvPicPr>
            <a:picLocks noChangeAspect="1"/>
          </p:cNvPicPr>
          <p:nvPr/>
        </p:nvPicPr>
        <p:blipFill>
          <a:blip r:embed="rId4"/>
          <a:srcRect l="2278" r="2278"/>
          <a:stretch/>
        </p:blipFill>
        <p:spPr>
          <a:xfrm>
            <a:off x="3375661" y="2228096"/>
            <a:ext cx="2605087" cy="1531937"/>
          </a:xfrm>
          <a:prstGeom prst="rect">
            <a:avLst/>
          </a:prstGeom>
          <a:solidFill>
            <a:schemeClr val="bg1">
              <a:lumMod val="95000"/>
            </a:schemeClr>
          </a:solidFill>
        </p:spPr>
      </p:pic>
      <p:pic>
        <p:nvPicPr>
          <p:cNvPr id="3" name="Picture Placeholder 30">
            <a:extLst>
              <a:ext uri="{FF2B5EF4-FFF2-40B4-BE49-F238E27FC236}">
                <a16:creationId xmlns:a16="http://schemas.microsoft.com/office/drawing/2014/main" id="{3F955F3E-D4B5-44AE-1470-38E0AB6CE177}"/>
              </a:ext>
            </a:extLst>
          </p:cNvPr>
          <p:cNvPicPr>
            <a:picLocks noChangeAspect="1"/>
          </p:cNvPicPr>
          <p:nvPr/>
        </p:nvPicPr>
        <p:blipFill>
          <a:blip r:embed="rId5"/>
          <a:srcRect t="5614" b="5614"/>
          <a:stretch/>
        </p:blipFill>
        <p:spPr>
          <a:xfrm>
            <a:off x="9046303" y="2228096"/>
            <a:ext cx="2605087" cy="1531937"/>
          </a:xfrm>
          <a:prstGeom prst="rect">
            <a:avLst/>
          </a:prstGeom>
          <a:solidFill>
            <a:schemeClr val="bg1">
              <a:lumMod val="95000"/>
            </a:schemeClr>
          </a:solidFill>
        </p:spPr>
      </p:pic>
    </p:spTree>
    <p:extLst>
      <p:ext uri="{BB962C8B-B14F-4D97-AF65-F5344CB8AC3E}">
        <p14:creationId xmlns:p14="http://schemas.microsoft.com/office/powerpoint/2010/main" val="2227862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83C7D-C7E0-44A1-6116-3093E2BDA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A3F5A4-EB78-47E0-6EE1-B36025D4F0F5}"/>
              </a:ext>
            </a:extLst>
          </p:cNvPr>
          <p:cNvSpPr>
            <a:spLocks noGrp="1"/>
          </p:cNvSpPr>
          <p:nvPr>
            <p:ph type="title"/>
          </p:nvPr>
        </p:nvSpPr>
        <p:spPr>
          <a:xfrm>
            <a:off x="5191761" y="457200"/>
            <a:ext cx="6587284" cy="670560"/>
          </a:xfrm>
        </p:spPr>
        <p:txBody>
          <a:bodyPr>
            <a:normAutofit fontScale="90000"/>
          </a:bodyPr>
          <a:lstStyle/>
          <a:p>
            <a:r>
              <a:rPr lang="fr-CA" noProof="0" dirty="0"/>
              <a:t>Environnement économique incertain</a:t>
            </a:r>
          </a:p>
        </p:txBody>
      </p:sp>
      <p:sp>
        <p:nvSpPr>
          <p:cNvPr id="4" name="Text Placeholder 3">
            <a:extLst>
              <a:ext uri="{FF2B5EF4-FFF2-40B4-BE49-F238E27FC236}">
                <a16:creationId xmlns:a16="http://schemas.microsoft.com/office/drawing/2014/main" id="{62C9A2D2-E1B9-8C31-B57E-69F8DD8FB311}"/>
              </a:ext>
            </a:extLst>
          </p:cNvPr>
          <p:cNvSpPr>
            <a:spLocks noGrp="1"/>
          </p:cNvSpPr>
          <p:nvPr>
            <p:ph type="body" sz="half" idx="2"/>
          </p:nvPr>
        </p:nvSpPr>
        <p:spPr>
          <a:xfrm>
            <a:off x="5191761" y="1452880"/>
            <a:ext cx="6160454" cy="4686663"/>
          </a:xfrm>
        </p:spPr>
        <p:txBody>
          <a:bodyPr>
            <a:normAutofit lnSpcReduction="10000"/>
          </a:bodyPr>
          <a:lstStyle/>
          <a:p>
            <a:pPr marL="180000" indent="-180000">
              <a:lnSpc>
                <a:spcPct val="100000"/>
              </a:lnSpc>
              <a:spcBef>
                <a:spcPts val="0"/>
              </a:spcBef>
              <a:buFont typeface="Wingdings" panose="05000000000000000000" pitchFamily="2" charset="2"/>
              <a:buChar char="§"/>
            </a:pPr>
            <a:r>
              <a:rPr lang="fr-CA" b="1" kern="0" noProof="0" dirty="0"/>
              <a:t>Guerre commerciale augmente le niveau d’incertitude</a:t>
            </a:r>
          </a:p>
          <a:p>
            <a:pPr marL="360000" indent="-180000">
              <a:lnSpc>
                <a:spcPct val="100000"/>
              </a:lnSpc>
              <a:spcBef>
                <a:spcPts val="1200"/>
              </a:spcBef>
              <a:buFont typeface="Arial" panose="020B0604020202020204" pitchFamily="34" charset="0"/>
              <a:buChar char="•"/>
            </a:pPr>
            <a:r>
              <a:rPr lang="fr-CA" sz="1800" kern="0" noProof="0" dirty="0"/>
              <a:t>Effets tarifaires directs</a:t>
            </a:r>
          </a:p>
          <a:p>
            <a:pPr marL="360000" indent="-180000">
              <a:lnSpc>
                <a:spcPct val="100000"/>
              </a:lnSpc>
              <a:spcBef>
                <a:spcPts val="1200"/>
              </a:spcBef>
              <a:buFont typeface="Arial" panose="020B0604020202020204" pitchFamily="34" charset="0"/>
              <a:buChar char="•"/>
            </a:pPr>
            <a:r>
              <a:rPr lang="fr-CA" sz="1800" kern="0" noProof="0" dirty="0"/>
              <a:t>Mesures de rétorsion</a:t>
            </a:r>
          </a:p>
          <a:p>
            <a:pPr marL="360000" indent="-180000">
              <a:lnSpc>
                <a:spcPct val="100000"/>
              </a:lnSpc>
              <a:spcBef>
                <a:spcPts val="1200"/>
              </a:spcBef>
              <a:buFont typeface="Arial" panose="020B0604020202020204" pitchFamily="34" charset="0"/>
              <a:buChar char="•"/>
            </a:pPr>
            <a:r>
              <a:rPr lang="fr-CA" sz="1800" kern="0" noProof="0" dirty="0"/>
              <a:t>Perturbations de la chaîne d'approvisionnement</a:t>
            </a:r>
          </a:p>
          <a:p>
            <a:pPr marL="360000" indent="-180000">
              <a:lnSpc>
                <a:spcPct val="100000"/>
              </a:lnSpc>
              <a:spcBef>
                <a:spcPts val="600"/>
              </a:spcBef>
              <a:buFont typeface="Arial" panose="020B0604020202020204" pitchFamily="34" charset="0"/>
              <a:buChar char="•"/>
            </a:pPr>
            <a:endParaRPr lang="fr-CA" kern="0" noProof="0" dirty="0">
              <a:highlight>
                <a:srgbClr val="FFFF00"/>
              </a:highlight>
            </a:endParaRPr>
          </a:p>
          <a:p>
            <a:pPr marL="180000" indent="-180000">
              <a:lnSpc>
                <a:spcPct val="100000"/>
              </a:lnSpc>
              <a:spcBef>
                <a:spcPts val="0"/>
              </a:spcBef>
              <a:buFont typeface="Wingdings" panose="05000000000000000000" pitchFamily="2" charset="2"/>
              <a:buChar char="§"/>
            </a:pPr>
            <a:r>
              <a:rPr lang="fr-CA" b="1" kern="0" noProof="0" dirty="0"/>
              <a:t>Mise en œuvre de plans visant à atténuer l’impact potentiel</a:t>
            </a:r>
          </a:p>
          <a:p>
            <a:pPr marL="360000" indent="-180000">
              <a:lnSpc>
                <a:spcPct val="100000"/>
              </a:lnSpc>
              <a:spcBef>
                <a:spcPts val="1200"/>
              </a:spcBef>
              <a:buFont typeface="Arial" panose="020B0604020202020204" pitchFamily="34" charset="0"/>
              <a:buChar char="•"/>
            </a:pPr>
            <a:r>
              <a:rPr lang="fr-CA" sz="1800" kern="0" noProof="0" dirty="0"/>
              <a:t>Optimisation des capacités de production mondiales</a:t>
            </a:r>
          </a:p>
          <a:p>
            <a:pPr marL="360000" indent="-180000">
              <a:lnSpc>
                <a:spcPct val="100000"/>
              </a:lnSpc>
              <a:spcBef>
                <a:spcPts val="1200"/>
              </a:spcBef>
              <a:buFont typeface="Arial" panose="020B0604020202020204" pitchFamily="34" charset="0"/>
              <a:buChar char="•"/>
            </a:pPr>
            <a:r>
              <a:rPr lang="fr-CA" sz="1800" kern="0" noProof="0" dirty="0"/>
              <a:t>Évaluation de sources alternatives pour les matières premières et les composants</a:t>
            </a:r>
          </a:p>
          <a:p>
            <a:pPr marL="360000" indent="-180000">
              <a:lnSpc>
                <a:spcPct val="100000"/>
              </a:lnSpc>
              <a:spcBef>
                <a:spcPts val="1200"/>
              </a:spcBef>
              <a:buFont typeface="Arial" panose="020B0604020202020204" pitchFamily="34" charset="0"/>
              <a:buChar char="•"/>
            </a:pPr>
            <a:r>
              <a:rPr lang="fr-CA" sz="1800" kern="0" noProof="0" dirty="0"/>
              <a:t>Veille active de la situation afin d’optimiser le positionnement de la Société à long terme</a:t>
            </a:r>
          </a:p>
        </p:txBody>
      </p:sp>
      <p:sp>
        <p:nvSpPr>
          <p:cNvPr id="5" name="Slide Number Placeholder 4">
            <a:extLst>
              <a:ext uri="{FF2B5EF4-FFF2-40B4-BE49-F238E27FC236}">
                <a16:creationId xmlns:a16="http://schemas.microsoft.com/office/drawing/2014/main" id="{837B78B2-CD03-4A52-ECAD-D54089C52CC1}"/>
              </a:ext>
            </a:extLst>
          </p:cNvPr>
          <p:cNvSpPr>
            <a:spLocks noGrp="1"/>
          </p:cNvSpPr>
          <p:nvPr>
            <p:ph type="sldNum" sz="quarter" idx="12"/>
          </p:nvPr>
        </p:nvSpPr>
        <p:spPr/>
        <p:txBody>
          <a:bodyPr/>
          <a:lstStyle/>
          <a:p>
            <a:fld id="{103DDDE4-7A87-1F49-9041-0D2451D302B4}" type="slidenum">
              <a:rPr lang="fr-CA" noProof="0" smtClean="0"/>
              <a:pPr/>
              <a:t>8</a:t>
            </a:fld>
            <a:endParaRPr lang="fr-CA" noProof="0" dirty="0"/>
          </a:p>
        </p:txBody>
      </p:sp>
      <p:pic>
        <p:nvPicPr>
          <p:cNvPr id="8" name="Picture Placeholder 12">
            <a:extLst>
              <a:ext uri="{FF2B5EF4-FFF2-40B4-BE49-F238E27FC236}">
                <a16:creationId xmlns:a16="http://schemas.microsoft.com/office/drawing/2014/main" id="{06F9B323-60CE-185D-A90D-FDBA0E59C295}"/>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8094" r="8094"/>
          <a:stretch>
            <a:fillRect/>
          </a:stretch>
        </p:blipFill>
        <p:spPr>
          <a:xfrm>
            <a:off x="838200" y="457200"/>
            <a:ext cx="3932238" cy="5681663"/>
          </a:xfrm>
        </p:spPr>
      </p:pic>
    </p:spTree>
    <p:extLst>
      <p:ext uri="{BB962C8B-B14F-4D97-AF65-F5344CB8AC3E}">
        <p14:creationId xmlns:p14="http://schemas.microsoft.com/office/powerpoint/2010/main" val="10588561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FA376-6CEF-6F0A-0888-326232D58EEF}"/>
              </a:ext>
            </a:extLst>
          </p:cNvPr>
          <p:cNvSpPr>
            <a:spLocks noGrp="1"/>
          </p:cNvSpPr>
          <p:nvPr>
            <p:ph type="title"/>
          </p:nvPr>
        </p:nvSpPr>
        <p:spPr/>
        <p:txBody>
          <a:bodyPr/>
          <a:lstStyle/>
          <a:p>
            <a:r>
              <a:rPr lang="en-US" dirty="0"/>
              <a:t>Rishi Sharma</a:t>
            </a:r>
          </a:p>
        </p:txBody>
      </p:sp>
      <p:pic>
        <p:nvPicPr>
          <p:cNvPr id="7" name="Picture Placeholder 6" descr="A person in a suit&#10;&#10;AI-generated content may be incorrect.">
            <a:extLst>
              <a:ext uri="{FF2B5EF4-FFF2-40B4-BE49-F238E27FC236}">
                <a16:creationId xmlns:a16="http://schemas.microsoft.com/office/drawing/2014/main" id="{B8216FEB-3CE4-27FC-FEDA-B92150B1FC16}"/>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l="12384" t="-241" r="707" b="31694"/>
          <a:stretch>
            <a:fillRect/>
          </a:stretch>
        </p:blipFill>
        <p:spPr>
          <a:xfrm>
            <a:off x="838201" y="1275080"/>
            <a:ext cx="3642360" cy="4307840"/>
          </a:xfrm>
        </p:spPr>
      </p:pic>
      <p:sp>
        <p:nvSpPr>
          <p:cNvPr id="4" name="Slide Number Placeholder 3">
            <a:extLst>
              <a:ext uri="{FF2B5EF4-FFF2-40B4-BE49-F238E27FC236}">
                <a16:creationId xmlns:a16="http://schemas.microsoft.com/office/drawing/2014/main" id="{C40303EE-94F6-CD9E-55E1-AEA64108179F}"/>
              </a:ext>
            </a:extLst>
          </p:cNvPr>
          <p:cNvSpPr>
            <a:spLocks noGrp="1"/>
          </p:cNvSpPr>
          <p:nvPr>
            <p:ph type="sldNum" sz="quarter" idx="12"/>
          </p:nvPr>
        </p:nvSpPr>
        <p:spPr/>
        <p:txBody>
          <a:bodyPr/>
          <a:lstStyle/>
          <a:p>
            <a:fld id="{103DDDE4-7A87-1F49-9041-0D2451D302B4}" type="slidenum">
              <a:rPr lang="en-US" smtClean="0"/>
              <a:pPr/>
              <a:t>9</a:t>
            </a:fld>
            <a:endParaRPr lang="en-US" dirty="0"/>
          </a:p>
        </p:txBody>
      </p:sp>
      <p:sp>
        <p:nvSpPr>
          <p:cNvPr id="5" name="Subtitle 4">
            <a:extLst>
              <a:ext uri="{FF2B5EF4-FFF2-40B4-BE49-F238E27FC236}">
                <a16:creationId xmlns:a16="http://schemas.microsoft.com/office/drawing/2014/main" id="{5790B702-6DFC-1DCB-3A0A-284CB236FF0E}"/>
              </a:ext>
            </a:extLst>
          </p:cNvPr>
          <p:cNvSpPr>
            <a:spLocks noGrp="1"/>
          </p:cNvSpPr>
          <p:nvPr>
            <p:ph type="subTitle" idx="13"/>
          </p:nvPr>
        </p:nvSpPr>
        <p:spPr/>
        <p:txBody>
          <a:bodyPr/>
          <a:lstStyle/>
          <a:p>
            <a:r>
              <a:rPr lang="fr-CA" dirty="0"/>
              <a:t>Chef de la direction financière</a:t>
            </a:r>
            <a:endParaRPr lang="en-US" dirty="0"/>
          </a:p>
        </p:txBody>
      </p:sp>
    </p:spTree>
    <p:extLst>
      <p:ext uri="{BB962C8B-B14F-4D97-AF65-F5344CB8AC3E}">
        <p14:creationId xmlns:p14="http://schemas.microsoft.com/office/powerpoint/2010/main" val="10983699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gwzjBowWIG59jNa.akklB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_QK8ju1pHhYGBpYc5gj9.A"/>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_QK8ju1pHhYGBpYc5gj9.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afWQcc17rlYbdofKJjhoq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p4WBCBiI37aF_aYLLyEFf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7izAWvB3SbK7qweSrF1e4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7cYity.Giy3IFjnRf6asm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MrUS5awAvWripBr9m.DiF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DZ.d2fFLKdp1mATWBP309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_QK8ju1pHhYGBpYc5gj9.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BiRvMn11zxYxubZcCVUdJ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fPReLtAQfbAin90wbyU1p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Z.d2fFLKdp1mATWBP309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zlrd5Q5nGH2h8EAtc5blH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m_K1X_v3eZaMr1AujKLcC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lEkz7o4yblXc06F_iU_ha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S5cTIJob0G04lY5um2hLD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yFRthJFvDJ_UFLnuB4AI9g"/>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PwpJq8YEOilPT9Y6GsFRj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GDbfBGG0NfR_YkK890h5f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Dox2Gld.bNwhpiaoEufGr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Wc0xVyxxPStvqfZxira1W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_QK8ju1pHhYGBpYc5gj9.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T9axWuT7g4FOvSXxkircQ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K.Vb4zMz41rSFXzB_GcxC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oWOW5wdldkK8x2HRPla6p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1i16c5UUO8.xOaQ_O7Xiv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9ZJ3SQnHhDSm__uJZJYCA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zVJkENR.1BdZGUUNwTmUw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GTToBntsC.nISij_sEOj2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Ajq1EygFSeIMD4n3A4vKQ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mbcVyL5G0lLytCLnF.wtu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fWQcc17rlYbdofKJjhoqA"/>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TNh.ofca3Ab.hrqX_lU7O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eqAVW1peIaQ03lFOADTxA"/>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te2bKhcqXUXoqc34mgScD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qhzGon_Q1iad4bFIqxq7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75jND.rf_w6q5N97vCvm7g"/>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ekEuOk.PXot4YcvIBPBdk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NX.rqdrRABwwTj_OiIid_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r2L6xVRcgeEu6d9X5lqJC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POl7ZdsKKyJxdNfxwbHIS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i3ZG0f5X60ZX658hYtx0.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p4WBCBiI37aF_aYLLyEFf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V3jZTI83zmFZn1zoHshq4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ZluyFo2eKYqHQTi26o415w"/>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rxGY8Y4CYpc8t4vZ_CVLB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k8_6ltyrSZp1c94awY0iL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7ghr7mGdKPT5jpvM0dGHY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vroPooZisXUJVEtThJbpNA"/>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Ruo1_MzH7Oa9V0VEwHR_v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Xa99icnMtw2Cfo_EVbrB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83sHdyVASvgkA6FWLCaUU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oYLXNdtE0Z7J99wTNSH8r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7izAWvB3SbK7qweSrF1e4w"/>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DwT7lYNPjVlxeIFYFsTpH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JLbSMh.BKcixtOIdAAklYw"/>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LqfCpwKYTFzXmAYT3EZaW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pKgLx8olrrfa2TI5FAqKM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MTIPpzsEB25fOza8IvXLq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mwM_iDdSNZXud08BL495O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MnXawkHKvCp8.XtwM3Br4A"/>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OcLDmZZS0IEqMb6zdGwD2A"/>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y1v19AnLDmfsSlgiamiVKg"/>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z5AXOgkcJRAHPK4_P9ez9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7cYity.Giy3IFjnRf6asm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vHcKwPGJR1jiY._Pdno4N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oLWOczMgxr_HIJno.Ck8X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0NKQTwkhGX4cdAxBTGm_Q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_Z7iBW1pt2X5paQ3rvwgr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fPX7ZM0Qf8S8I6TnzGHQW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ocg71ZnVgKGV_z8eRhShe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97cK_pWoGwWCFGcmct9VVw"/>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xaYP7.m1gnX7iwlZpSzcOA"/>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ADBDsHD2lU9X.7xasws1h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1v9mnyBHxWQyYj_4C9sP8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ocqEJM8G8wzW9HTD0rHFqA"/>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kf8oVQbmwxqVhE9OLLlVA"/>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ExzSSVDsVAi7Tff7lpYtWA"/>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epVOpIgWkdwHDWIxud9w"/>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ANiVXaIy5Zei3nvGZCprpA"/>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DZ.d2fFLKdp1mATWBP309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VOr73X753PBKiYOEQ6fvCA"/>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XWGpzz_fLiiHHtbQHZlw2A"/>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mmXlkDE8x0PWkgYMMfia_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3I9dmqgiQ.KEr3rr.F812g"/>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ynFj5AUSGPgdPUoKVUfc8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Dgm3Dq9Wvee19fgKDTumG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YxAGFGa2Z9HDy072wLuOdg"/>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qEHEVrDmUW6ky7eUtwE2ZA"/>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DZ.d2fFLKdp1mATWBP309w"/>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a52639a-c8bb-4354-b317-c0f94d6bbf5b">
      <Terms xmlns="http://schemas.microsoft.com/office/infopath/2007/PartnerControls"/>
    </lcf76f155ced4ddcb4097134ff3c332f>
    <TaxCatchAll xmlns="9c0c91df-72ab-4e5d-9510-35333971bae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D6608C62567243B9AF2088BE0FA8E5" ma:contentTypeVersion="19" ma:contentTypeDescription="Create a new document." ma:contentTypeScope="" ma:versionID="f8ac428184438c44980b2fe93675234a">
  <xsd:schema xmlns:xsd="http://www.w3.org/2001/XMLSchema" xmlns:xs="http://www.w3.org/2001/XMLSchema" xmlns:p="http://schemas.microsoft.com/office/2006/metadata/properties" xmlns:ns2="9c0c91df-72ab-4e5d-9510-35333971baea" xmlns:ns3="ea52639a-c8bb-4354-b317-c0f94d6bbf5b" targetNamespace="http://schemas.microsoft.com/office/2006/metadata/properties" ma:root="true" ma:fieldsID="8ea2a85815f3dbfefefb38629823c5ff" ns2:_="" ns3:_="">
    <xsd:import namespace="9c0c91df-72ab-4e5d-9510-35333971baea"/>
    <xsd:import namespace="ea52639a-c8bb-4354-b317-c0f94d6bbf5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0c91df-72ab-4e5d-9510-35333971bae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5456a1d-9ae8-4572-ac51-d7248bebb415}" ma:internalName="TaxCatchAll" ma:showField="CatchAllData" ma:web="9c0c91df-72ab-4e5d-9510-35333971bae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a52639a-c8bb-4354-b317-c0f94d6bbf5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23d7033-1feb-492a-8dd5-c059e79a28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A78CAE4-76CF-4894-81A6-F226D736D1EF}">
  <ds:schemaRefs>
    <ds:schemaRef ds:uri="9c0c91df-72ab-4e5d-9510-35333971baea"/>
    <ds:schemaRef ds:uri="http://www.w3.org/XML/1998/namespace"/>
    <ds:schemaRef ds:uri="ea52639a-c8bb-4354-b317-c0f94d6bbf5b"/>
    <ds:schemaRef ds:uri="http://schemas.microsoft.com/office/2006/metadata/properties"/>
    <ds:schemaRef ds:uri="http://purl.org/dc/elements/1.1/"/>
    <ds:schemaRef ds:uri="http://purl.org/dc/dcmitype/"/>
    <ds:schemaRef ds:uri="http://schemas.microsoft.com/office/infopath/2007/PartnerControls"/>
    <ds:schemaRef ds:uri="http://schemas.microsoft.com/office/2006/documentManagement/type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64CA4D87-FEEE-4D99-996C-166CEF2ED22D}">
  <ds:schemaRefs>
    <ds:schemaRef ds:uri="http://schemas.microsoft.com/sharepoint/v3/contenttype/forms"/>
  </ds:schemaRefs>
</ds:datastoreItem>
</file>

<file path=customXml/itemProps3.xml><?xml version="1.0" encoding="utf-8"?>
<ds:datastoreItem xmlns:ds="http://schemas.openxmlformats.org/officeDocument/2006/customXml" ds:itemID="{DE3183C4-9F24-4438-B8A2-19DA7C4E77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0c91df-72ab-4e5d-9510-35333971baea"/>
    <ds:schemaRef ds:uri="ea52639a-c8bb-4354-b317-c0f94d6bbf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2492</TotalTime>
  <Words>2443</Words>
  <Application>Microsoft Office PowerPoint</Application>
  <PresentationFormat>Widescreen</PresentationFormat>
  <Paragraphs>254</Paragraphs>
  <Slides>19</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6" baseType="lpstr">
      <vt:lpstr>Aptos</vt:lpstr>
      <vt:lpstr>Aptos Display</vt:lpstr>
      <vt:lpstr>Arial</vt:lpstr>
      <vt:lpstr>Calibri</vt:lpstr>
      <vt:lpstr>Wingdings</vt:lpstr>
      <vt:lpstr>Office Theme</vt:lpstr>
      <vt:lpstr>think-cell Slide</vt:lpstr>
      <vt:lpstr>ASSEMBLÉE GÉNÉRALE ANNUELLE DES ACTIONNAIRES</vt:lpstr>
      <vt:lpstr>Avis de non-responsabilité</vt:lpstr>
      <vt:lpstr>James A. Mannebach</vt:lpstr>
      <vt:lpstr>Survol de l’exercice 2025</vt:lpstr>
      <vt:lpstr>Principaux marchés en croissance – nucléaire</vt:lpstr>
      <vt:lpstr>Principaux marchés en croissance – nucléaire (suite)</vt:lpstr>
      <vt:lpstr>Principaux marchés en croissance – autres secteurs</vt:lpstr>
      <vt:lpstr>Environnement économique incertain</vt:lpstr>
      <vt:lpstr>Rishi Sharma</vt:lpstr>
      <vt:lpstr>Survol financier1</vt:lpstr>
      <vt:lpstr>Amélioration des marges</vt:lpstr>
      <vt:lpstr>Croissance de la rentabilité</vt:lpstr>
      <vt:lpstr>Carnet de commandes1 et  Nouvelles commandes1</vt:lpstr>
      <vt:lpstr>Croissance des flux de trésorerie</vt:lpstr>
      <vt:lpstr>James A. Mannebach</vt:lpstr>
      <vt:lpstr>En conclusion </vt:lpstr>
      <vt:lpstr>Annexe</vt:lpstr>
      <vt:lpstr>Mesures hors IFRS et mesures financières supplémentaires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Steeve Ha</dc:creator>
  <cp:lastModifiedBy>Martin Goulet</cp:lastModifiedBy>
  <cp:revision>61</cp:revision>
  <cp:lastPrinted>2025-07-04T16:59:28Z</cp:lastPrinted>
  <dcterms:created xsi:type="dcterms:W3CDTF">2023-12-21T12:42:06Z</dcterms:created>
  <dcterms:modified xsi:type="dcterms:W3CDTF">2025-07-04T17:06:56Z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0x010100C1D6608C62567243B9AF2088BE0FA8E5</vt:lpwstr>
  </property>
  <property fmtid="{D5CDD505-2E9C-101B-9397-08002B2CF9AE}" pid="3" name="MediaServiceImageTags">
    <vt:lpwstr/>
  </property>
</Properties>
</file>